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62" r:id="rId3"/>
    <p:sldId id="277" r:id="rId4"/>
    <p:sldId id="263" r:id="rId5"/>
    <p:sldId id="271" r:id="rId6"/>
    <p:sldId id="264" r:id="rId7"/>
    <p:sldId id="268" r:id="rId8"/>
    <p:sldId id="269" r:id="rId9"/>
    <p:sldId id="279" r:id="rId10"/>
    <p:sldId id="272" r:id="rId11"/>
    <p:sldId id="280" r:id="rId12"/>
    <p:sldId id="274" r:id="rId13"/>
    <p:sldId id="261" r:id="rId14"/>
    <p:sldId id="273" r:id="rId15"/>
    <p:sldId id="276" r:id="rId16"/>
    <p:sldId id="275" r:id="rId17"/>
    <p:sldId id="281" r:id="rId18"/>
    <p:sldId id="265"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18A"/>
    <a:srgbClr val="0860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autoAdjust="0"/>
    <p:restoredTop sz="94660"/>
  </p:normalViewPr>
  <p:slideViewPr>
    <p:cSldViewPr snapToGrid="0" snapToObjects="1">
      <p:cViewPr varScale="1">
        <p:scale>
          <a:sx n="81" d="100"/>
          <a:sy n="81" d="100"/>
        </p:scale>
        <p:origin x="-11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F79DA-75DF-654B-8E24-FE4D0D08C918}" type="datetimeFigureOut">
              <a:rPr lang="en-US" smtClean="0"/>
              <a:t>4/26/13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766B0-D598-D644-97FE-94D825CD588D}" type="slidenum">
              <a:rPr lang="en-US" smtClean="0"/>
              <a:t>‹#›</a:t>
            </a:fld>
            <a:endParaRPr lang="en-US"/>
          </a:p>
        </p:txBody>
      </p:sp>
    </p:spTree>
    <p:extLst>
      <p:ext uri="{BB962C8B-B14F-4D97-AF65-F5344CB8AC3E}">
        <p14:creationId xmlns:p14="http://schemas.microsoft.com/office/powerpoint/2010/main" val="1389358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students watch the video have them create a T-chart. Have them label the left hand side of the chart, “Effects of Human Activity on Watershed” and the right-hand side of the chart “Possible Consequences.”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the students watch the videos they should be looking for evidence that shows how human activity can affect the water supply locally, regionally, nationally and/or globally. Have students watch the video clips </a:t>
            </a:r>
            <a:r>
              <a:rPr lang="en-US" sz="1200" i="1" kern="1200" dirty="0" smtClean="0">
                <a:solidFill>
                  <a:schemeClr val="tx1"/>
                </a:solidFill>
                <a:latin typeface="+mn-lt"/>
                <a:ea typeface="+mn-ea"/>
                <a:cs typeface="+mn-cs"/>
              </a:rPr>
              <a:t>Source of Life: Water in Our Environment</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Disaster in the Gulf</a:t>
            </a:r>
            <a:r>
              <a:rPr lang="en-US" sz="1200" i="0" kern="1200" dirty="0" smtClean="0">
                <a:solidFill>
                  <a:schemeClr val="tx1"/>
                </a:solidFill>
                <a:latin typeface="+mn-lt"/>
                <a:ea typeface="+mn-ea"/>
                <a:cs typeface="+mn-cs"/>
              </a:rPr>
              <a:t>, A</a:t>
            </a:r>
            <a:r>
              <a:rPr lang="en-US" sz="1200" i="1" kern="1200" dirty="0" smtClean="0">
                <a:solidFill>
                  <a:schemeClr val="tx1"/>
                </a:solidFill>
                <a:latin typeface="+mn-lt"/>
                <a:ea typeface="+mn-ea"/>
                <a:cs typeface="+mn-cs"/>
              </a:rPr>
              <a:t> Race against Time</a:t>
            </a:r>
            <a:r>
              <a:rPr lang="en-US" sz="1200" i="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Our Wondrous Oceans: Planet Water</a:t>
            </a:r>
            <a:r>
              <a:rPr lang="en-US" sz="1200" i="0" kern="1200" dirty="0" smtClean="0">
                <a:solidFill>
                  <a:schemeClr val="tx1"/>
                </a:solidFill>
                <a:latin typeface="+mn-lt"/>
                <a:ea typeface="+mn-ea"/>
                <a:cs typeface="+mn-cs"/>
              </a:rPr>
              <a:t>. As students watch the video segments have them complete their T-charts.</a:t>
            </a:r>
          </a:p>
          <a:p>
            <a:r>
              <a:rPr lang="en-US" sz="1200" i="0" kern="1200" dirty="0" smtClean="0">
                <a:solidFill>
                  <a:schemeClr val="tx1"/>
                </a:solidFill>
                <a:latin typeface="+mn-lt"/>
                <a:ea typeface="+mn-ea"/>
                <a:cs typeface="+mn-cs"/>
              </a:rPr>
              <a:t> </a:t>
            </a:r>
          </a:p>
          <a:p>
            <a:r>
              <a:rPr lang="en-US" sz="1200" i="0" kern="1200" dirty="0" smtClean="0">
                <a:solidFill>
                  <a:schemeClr val="tx1"/>
                </a:solidFill>
                <a:latin typeface="+mn-lt"/>
                <a:ea typeface="+mn-ea"/>
                <a:cs typeface="+mn-cs"/>
              </a:rPr>
              <a:t>After watching the video segments, have students work in pairs to create a model to show the effects of human activity on a watershed. In order to construct their model, students will use their T-charts and the materials in the list above to develop two models. After they have created their models, students present their models to the class in an adapted gallery walk.  One student of each pair will stay by their model and present/explain their team’s model to other students who walk around. After 5 minutes, students will switch positions with their partners.</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7</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Setup and collect artifacts for the STEM Showcase. Practice choreography to The Shallows song. </a:t>
            </a:r>
          </a:p>
          <a:p>
            <a:r>
              <a:rPr lang="en-US" sz="1200" kern="1200" dirty="0" smtClean="0">
                <a:solidFill>
                  <a:schemeClr val="tx1"/>
                </a:solidFill>
                <a:latin typeface="+mn-lt"/>
                <a:ea typeface="+mn-ea"/>
                <a:cs typeface="+mn-cs"/>
              </a:rPr>
              <a:t>You can have students showcase some or all of the following artifacts from the week:</a:t>
            </a:r>
          </a:p>
          <a:p>
            <a:r>
              <a:rPr lang="en-US" sz="1200" kern="1200" dirty="0" smtClean="0">
                <a:solidFill>
                  <a:schemeClr val="tx1"/>
                </a:solidFill>
                <a:latin typeface="+mn-lt"/>
                <a:ea typeface="+mn-ea"/>
                <a:cs typeface="+mn-cs"/>
              </a:rPr>
              <a:t>Day 1 - butcher paper bodies</a:t>
            </a:r>
          </a:p>
          <a:p>
            <a:r>
              <a:rPr lang="en-US" sz="1200" kern="1200" dirty="0" smtClean="0">
                <a:solidFill>
                  <a:schemeClr val="tx1"/>
                </a:solidFill>
                <a:latin typeface="+mn-lt"/>
                <a:ea typeface="+mn-ea"/>
                <a:cs typeface="+mn-cs"/>
              </a:rPr>
              <a:t>Day 2 - video of students singing </a:t>
            </a:r>
            <a:r>
              <a:rPr lang="en-US" sz="1200" i="1" kern="1200" dirty="0" smtClean="0">
                <a:solidFill>
                  <a:schemeClr val="tx1"/>
                </a:solidFill>
                <a:latin typeface="+mn-lt"/>
                <a:ea typeface="+mn-ea"/>
                <a:cs typeface="+mn-cs"/>
              </a:rPr>
              <a:t>Little Water Molecule</a:t>
            </a:r>
            <a:r>
              <a:rPr lang="en-US" sz="1200" i="0" kern="1200" dirty="0" smtClean="0">
                <a:solidFill>
                  <a:schemeClr val="tx1"/>
                </a:solidFill>
                <a:latin typeface="+mn-lt"/>
                <a:ea typeface="+mn-ea"/>
                <a:cs typeface="+mn-cs"/>
              </a:rPr>
              <a:t> song </a:t>
            </a:r>
          </a:p>
          <a:p>
            <a:r>
              <a:rPr lang="en-US" sz="1200" i="0" kern="1200" dirty="0" smtClean="0">
                <a:solidFill>
                  <a:schemeClr val="tx1"/>
                </a:solidFill>
                <a:latin typeface="+mn-lt"/>
                <a:ea typeface="+mn-ea"/>
                <a:cs typeface="+mn-cs"/>
              </a:rPr>
              <a:t>Day 3 - terra aqua columns</a:t>
            </a:r>
          </a:p>
          <a:p>
            <a:r>
              <a:rPr lang="en-US" sz="1200" i="0" kern="1200" dirty="0" smtClean="0">
                <a:solidFill>
                  <a:schemeClr val="tx1"/>
                </a:solidFill>
                <a:latin typeface="+mn-lt"/>
                <a:ea typeface="+mn-ea"/>
                <a:cs typeface="+mn-cs"/>
              </a:rPr>
              <a:t>Day 4 - water turbine</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16</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18</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Begin the discussion with the following question: </a:t>
            </a:r>
            <a:r>
              <a:rPr lang="en-US" sz="1200" i="1" kern="1200" dirty="0" smtClean="0">
                <a:solidFill>
                  <a:schemeClr val="tx1"/>
                </a:solidFill>
                <a:latin typeface="+mn-lt"/>
                <a:ea typeface="+mn-ea"/>
                <a:cs typeface="+mn-cs"/>
              </a:rPr>
              <a:t>How do human activities impact the water supply? </a:t>
            </a:r>
            <a:r>
              <a:rPr lang="en-US" sz="1200" i="0" kern="1200" dirty="0" smtClean="0">
                <a:solidFill>
                  <a:schemeClr val="tx1"/>
                </a:solidFill>
                <a:latin typeface="+mn-lt"/>
                <a:ea typeface="+mn-ea"/>
                <a:cs typeface="+mn-cs"/>
              </a:rPr>
              <a:t>Students will bring up concepts that they have learned during the week.</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8</a:t>
            </a:fld>
            <a:endParaRPr lang="en-US"/>
          </a:p>
        </p:txBody>
      </p:sp>
    </p:spTree>
    <p:extLst>
      <p:ext uri="{BB962C8B-B14F-4D97-AF65-F5344CB8AC3E}">
        <p14:creationId xmlns:p14="http://schemas.microsoft.com/office/powerpoint/2010/main" val="30027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Have students draw three columns in their STEM Camp Notebooks labeling each column K, W, L, respectively. Ask students to write down things they </a:t>
            </a:r>
            <a:r>
              <a:rPr lang="en-US" sz="1200" i="1" kern="1200" dirty="0" smtClean="0">
                <a:solidFill>
                  <a:schemeClr val="tx1"/>
                </a:solidFill>
                <a:latin typeface="+mn-lt"/>
                <a:ea typeface="+mn-ea"/>
                <a:cs typeface="+mn-cs"/>
              </a:rPr>
              <a:t>know</a:t>
            </a:r>
            <a:r>
              <a:rPr lang="en-US" sz="1200" i="0" kern="1200" dirty="0" smtClean="0">
                <a:solidFill>
                  <a:schemeClr val="tx1"/>
                </a:solidFill>
                <a:latin typeface="+mn-lt"/>
                <a:ea typeface="+mn-ea"/>
                <a:cs typeface="+mn-cs"/>
              </a:rPr>
              <a:t> about a watershed in the K column and things they </a:t>
            </a:r>
            <a:r>
              <a:rPr lang="en-US" sz="1200" i="1" kern="1200" dirty="0" smtClean="0">
                <a:solidFill>
                  <a:schemeClr val="tx1"/>
                </a:solidFill>
                <a:latin typeface="+mn-lt"/>
                <a:ea typeface="+mn-ea"/>
                <a:cs typeface="+mn-cs"/>
              </a:rPr>
              <a:t>wonder</a:t>
            </a:r>
            <a:r>
              <a:rPr lang="en-US" sz="1200" i="0" kern="1200" dirty="0" smtClean="0">
                <a:solidFill>
                  <a:schemeClr val="tx1"/>
                </a:solidFill>
                <a:latin typeface="+mn-lt"/>
                <a:ea typeface="+mn-ea"/>
                <a:cs typeface="+mn-cs"/>
              </a:rPr>
              <a:t> about a watershed in the W column.  Instruct campers to fill in the W column with things they </a:t>
            </a:r>
            <a:r>
              <a:rPr lang="en-US" sz="1200" i="1" kern="1200" dirty="0" smtClean="0">
                <a:solidFill>
                  <a:schemeClr val="tx1"/>
                </a:solidFill>
                <a:latin typeface="+mn-lt"/>
                <a:ea typeface="+mn-ea"/>
                <a:cs typeface="+mn-cs"/>
              </a:rPr>
              <a:t>learn</a:t>
            </a:r>
            <a:r>
              <a:rPr lang="en-US" sz="1200" i="0" kern="1200" dirty="0" smtClean="0">
                <a:solidFill>
                  <a:schemeClr val="tx1"/>
                </a:solidFill>
                <a:latin typeface="+mn-lt"/>
                <a:ea typeface="+mn-ea"/>
                <a:cs typeface="+mn-cs"/>
              </a:rPr>
              <a:t> about watersheds as they do the activity.  Solicit responses from students about what they wrote in the K or W of the chart. After the discussion, play the video segment, </a:t>
            </a:r>
            <a:r>
              <a:rPr lang="en-US" sz="1200" i="0" u="sng" kern="1200" dirty="0" smtClean="0">
                <a:solidFill>
                  <a:schemeClr val="tx1"/>
                </a:solidFill>
                <a:latin typeface="+mn-lt"/>
                <a:ea typeface="+mn-ea"/>
                <a:cs typeface="+mn-cs"/>
              </a:rPr>
              <a:t>Watersheds,</a:t>
            </a:r>
            <a:r>
              <a:rPr lang="en-US" sz="1200" i="0" u="sng" kern="1200" baseline="0" dirty="0" smtClean="0">
                <a:solidFill>
                  <a:schemeClr val="tx1"/>
                </a:solidFill>
                <a:latin typeface="+mn-lt"/>
                <a:ea typeface="+mn-ea"/>
                <a:cs typeface="+mn-cs"/>
              </a:rPr>
              <a:t> Estuaries, and Wetlands</a:t>
            </a:r>
            <a:r>
              <a:rPr lang="en-US" sz="1200" i="0" kern="1200" baseline="0" dirty="0" smtClean="0">
                <a:solidFill>
                  <a:schemeClr val="tx1"/>
                </a:solidFill>
                <a:latin typeface="+mn-lt"/>
                <a:ea typeface="+mn-ea"/>
                <a:cs typeface="+mn-cs"/>
              </a:rPr>
              <a:t>, pause and play in appropriate places as a result of earlier discussion allowing students to add facts to their L column. Then have students write a definition of watersheds in their own words in their STEM Camp Notebooks, asking them to include examples and </a:t>
            </a:r>
            <a:r>
              <a:rPr lang="en-US" sz="1200" i="0" kern="1200" baseline="0" dirty="0" err="1" smtClean="0">
                <a:solidFill>
                  <a:schemeClr val="tx1"/>
                </a:solidFill>
                <a:latin typeface="+mn-lt"/>
                <a:ea typeface="+mn-ea"/>
                <a:cs typeface="+mn-cs"/>
              </a:rPr>
              <a:t>nonexamples</a:t>
            </a:r>
            <a:r>
              <a:rPr lang="en-US" sz="1200" i="0" kern="1200" baseline="0" dirty="0" smtClean="0">
                <a:solidFill>
                  <a:schemeClr val="tx1"/>
                </a:solidFill>
                <a:latin typeface="+mn-lt"/>
                <a:ea typeface="+mn-ea"/>
                <a:cs typeface="+mn-cs"/>
              </a:rPr>
              <a:t>.</a:t>
            </a:r>
          </a:p>
          <a:p>
            <a:r>
              <a:rPr lang="en-US" sz="1200" i="0" kern="1200" baseline="0" dirty="0" smtClean="0">
                <a:solidFill>
                  <a:schemeClr val="tx1"/>
                </a:solidFill>
                <a:latin typeface="+mn-lt"/>
                <a:ea typeface="+mn-ea"/>
                <a:cs typeface="+mn-cs"/>
              </a:rPr>
              <a:t>Have students read </a:t>
            </a:r>
            <a:r>
              <a:rPr lang="en-US" sz="1200" i="0" u="sng" kern="1200" baseline="0" dirty="0" smtClean="0">
                <a:solidFill>
                  <a:schemeClr val="tx1"/>
                </a:solidFill>
                <a:latin typeface="+mn-lt"/>
                <a:ea typeface="+mn-ea"/>
                <a:cs typeface="+mn-cs"/>
              </a:rPr>
              <a:t>We All Live Downstream</a:t>
            </a:r>
            <a:r>
              <a:rPr lang="en-US" sz="1200" i="0" kern="1200" baseline="0" dirty="0" smtClean="0">
                <a:solidFill>
                  <a:schemeClr val="tx1"/>
                </a:solidFill>
                <a:latin typeface="+mn-lt"/>
                <a:ea typeface="+mn-ea"/>
                <a:cs typeface="+mn-cs"/>
              </a:rPr>
              <a:t>. Consider introducing one of these </a:t>
            </a:r>
            <a:r>
              <a:rPr lang="en-US" sz="1200" i="0" u="sng" kern="1200" baseline="0" dirty="0" smtClean="0">
                <a:solidFill>
                  <a:schemeClr val="tx1"/>
                </a:solidFill>
                <a:latin typeface="+mn-lt"/>
                <a:ea typeface="+mn-ea"/>
                <a:cs typeface="+mn-cs"/>
              </a:rPr>
              <a:t>reading strategies </a:t>
            </a:r>
            <a:r>
              <a:rPr lang="en-US" sz="1200" i="0" kern="1200" baseline="0" dirty="0" smtClean="0">
                <a:solidFill>
                  <a:schemeClr val="tx1"/>
                </a:solidFill>
                <a:latin typeface="+mn-lt"/>
                <a:ea typeface="+mn-ea"/>
                <a:cs typeface="+mn-cs"/>
              </a:rPr>
              <a:t>to support comprehension. Encourage students to revise their definition of watershed in their STEM Camp Notebooks and also include their answers to the question: What does the saying “We all live downstream” mean to you?</a:t>
            </a:r>
          </a:p>
          <a:p>
            <a:r>
              <a:rPr lang="en-US" sz="1200" i="0" kern="1200" baseline="0" dirty="0" smtClean="0">
                <a:solidFill>
                  <a:schemeClr val="tx1"/>
                </a:solidFill>
                <a:latin typeface="+mn-lt"/>
                <a:ea typeface="+mn-ea"/>
                <a:cs typeface="+mn-cs"/>
              </a:rPr>
              <a:t>Follow up by playing the video segment </a:t>
            </a:r>
            <a:r>
              <a:rPr lang="en-US" sz="1200" i="0" u="sng" kern="1200" baseline="0" dirty="0" smtClean="0">
                <a:solidFill>
                  <a:schemeClr val="tx1"/>
                </a:solidFill>
                <a:latin typeface="+mn-lt"/>
                <a:ea typeface="+mn-ea"/>
                <a:cs typeface="+mn-cs"/>
              </a:rPr>
              <a:t>Water Pollution </a:t>
            </a:r>
            <a:r>
              <a:rPr lang="en-US" sz="1200" i="0" kern="1200" baseline="0" dirty="0" smtClean="0">
                <a:solidFill>
                  <a:schemeClr val="tx1"/>
                </a:solidFill>
                <a:latin typeface="+mn-lt"/>
                <a:ea typeface="+mn-ea"/>
                <a:cs typeface="+mn-cs"/>
              </a:rPr>
              <a:t>(5:32), pausing at critical points and prompting students to answer questions about main ideas.</a:t>
            </a:r>
            <a:endParaRPr lang="en-US" dirty="0">
              <a:solidFill>
                <a:srgbClr val="262626"/>
              </a:solidFill>
            </a:endParaRPr>
          </a:p>
        </p:txBody>
      </p:sp>
      <p:sp>
        <p:nvSpPr>
          <p:cNvPr id="4" name="Slide Number Placeholder 3"/>
          <p:cNvSpPr>
            <a:spLocks noGrp="1"/>
          </p:cNvSpPr>
          <p:nvPr>
            <p:ph type="sldNum" sz="quarter" idx="10"/>
          </p:nvPr>
        </p:nvSpPr>
        <p:spPr/>
        <p:txBody>
          <a:bodyPr/>
          <a:lstStyle/>
          <a:p>
            <a:fld id="{437766B0-D598-D644-97FE-94D825CD588D}" type="slidenum">
              <a:rPr lang="en-US" smtClean="0"/>
              <a:t>9</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groups of two or three, students should create a paper slide video based on their summary frames. Students will use blank white paper and sketch a drawing for each summary frame.  Emphasis should be placed on sketching and not creating artistic masterpieces. Students then will practice moving the slides with timing to the audio of the interactive video. Finally students will use phone cameras or video cameras to record a paper slide video.</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10</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11</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Have students weigh their plates for the final time and record the data in their journals. Students then will calculate the amount of water in each fruit by percentage and amount. </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12</a:t>
            </a:fld>
            <a:endParaRPr lang="en-US"/>
          </a:p>
        </p:txBody>
      </p:sp>
    </p:spTree>
    <p:extLst>
      <p:ext uri="{BB962C8B-B14F-4D97-AF65-F5344CB8AC3E}">
        <p14:creationId xmlns:p14="http://schemas.microsoft.com/office/powerpoint/2010/main" val="169554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activity, students will develop movements that will coordinate with the song</a:t>
            </a:r>
            <a:r>
              <a:rPr lang="en-US" sz="1200" kern="1200" baseline="0" dirty="0" smtClean="0">
                <a:solidFill>
                  <a:schemeClr val="tx1"/>
                </a:solidFill>
                <a:latin typeface="+mn-lt"/>
                <a:ea typeface="+mn-ea"/>
                <a:cs typeface="+mn-cs"/>
              </a:rPr>
              <a:t> </a:t>
            </a:r>
            <a:r>
              <a:rPr lang="en-US" sz="1200" i="1" u="sng" kern="1200" baseline="0" dirty="0" smtClean="0">
                <a:solidFill>
                  <a:schemeClr val="tx1"/>
                </a:solidFill>
                <a:latin typeface="+mn-lt"/>
                <a:ea typeface="+mn-ea"/>
                <a:cs typeface="+mn-cs"/>
              </a:rPr>
              <a:t>The Shallows </a:t>
            </a:r>
            <a:r>
              <a:rPr lang="en-US" sz="1200" kern="1200" baseline="0" dirty="0" smtClean="0">
                <a:solidFill>
                  <a:schemeClr val="tx1"/>
                </a:solidFill>
                <a:latin typeface="+mn-lt"/>
                <a:ea typeface="+mn-ea"/>
                <a:cs typeface="+mn-cs"/>
              </a:rPr>
              <a:t>by Lodge </a:t>
            </a:r>
            <a:r>
              <a:rPr lang="en-US" sz="1200" kern="1200" baseline="0" dirty="0" err="1" smtClean="0">
                <a:solidFill>
                  <a:schemeClr val="tx1"/>
                </a:solidFill>
                <a:latin typeface="+mn-lt"/>
                <a:ea typeface="+mn-ea"/>
                <a:cs typeface="+mn-cs"/>
              </a:rPr>
              <a:t>McCammon</a:t>
            </a:r>
            <a:r>
              <a:rPr lang="en-US" sz="1200" kern="1200" baseline="0" dirty="0" smtClean="0">
                <a:solidFill>
                  <a:schemeClr val="tx1"/>
                </a:solidFill>
                <a:latin typeface="+mn-lt"/>
                <a:ea typeface="+mn-ea"/>
                <a:cs typeface="+mn-cs"/>
              </a:rPr>
              <a:t>. Using the kinesthetic lectures, students will practice their movements and get prepared to present to parents that afternoon.</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13</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14</a:t>
            </a:fld>
            <a:endParaRPr lang="en-US"/>
          </a:p>
        </p:txBody>
      </p:sp>
    </p:spTree>
    <p:extLst>
      <p:ext uri="{BB962C8B-B14F-4D97-AF65-F5344CB8AC3E}">
        <p14:creationId xmlns:p14="http://schemas.microsoft.com/office/powerpoint/2010/main" val="185877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Facilitators can decide whether to include this project as part of their daily curriculum, as an optional extension or decide not to use it at all.</a:t>
            </a:r>
            <a:endParaRPr lang="en-US" dirty="0"/>
          </a:p>
        </p:txBody>
      </p:sp>
      <p:sp>
        <p:nvSpPr>
          <p:cNvPr id="4" name="Slide Number Placeholder 3"/>
          <p:cNvSpPr>
            <a:spLocks noGrp="1"/>
          </p:cNvSpPr>
          <p:nvPr>
            <p:ph type="sldNum" sz="quarter" idx="10"/>
          </p:nvPr>
        </p:nvSpPr>
        <p:spPr/>
        <p:txBody>
          <a:bodyPr/>
          <a:lstStyle/>
          <a:p>
            <a:fld id="{437766B0-D598-D644-97FE-94D825CD588D}" type="slidenum">
              <a:rPr lang="en-US" smtClean="0"/>
              <a:t>15</a:t>
            </a:fld>
            <a:endParaRPr lang="en-US"/>
          </a:p>
        </p:txBody>
      </p:sp>
    </p:spTree>
    <p:extLst>
      <p:ext uri="{BB962C8B-B14F-4D97-AF65-F5344CB8AC3E}">
        <p14:creationId xmlns:p14="http://schemas.microsoft.com/office/powerpoint/2010/main" val="185877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1254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52094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26467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00575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238279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F98F2-1E3A-754B-A994-3E1C426A0103}"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03626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F98F2-1E3A-754B-A994-3E1C426A0103}"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441178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F98F2-1E3A-754B-A994-3E1C426A0103}" type="datetimeFigureOut">
              <a:rPr lang="en-US" smtClean="0"/>
              <a:t>4/26/13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2602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F98F2-1E3A-754B-A994-3E1C426A0103}" type="datetimeFigureOut">
              <a:rPr lang="en-US" smtClean="0"/>
              <a:t>4/26/13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80962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F98F2-1E3A-754B-A994-3E1C426A0103}" type="datetimeFigureOut">
              <a:rPr lang="en-US" smtClean="0"/>
              <a:t>4/26/13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417279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98F2-1E3A-754B-A994-3E1C426A0103}"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61770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43CAB9-D871-404A-B73A-70AAFF88D845}"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600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F98F2-1E3A-754B-A994-3E1C426A0103}"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326737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289707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F98F2-1E3A-754B-A994-3E1C426A0103}"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4FD17-FEAC-674B-AAE4-6A4114EED905}" type="slidenum">
              <a:rPr lang="en-US" smtClean="0"/>
              <a:t>‹#›</a:t>
            </a:fld>
            <a:endParaRPr lang="en-US"/>
          </a:p>
        </p:txBody>
      </p:sp>
    </p:spTree>
    <p:extLst>
      <p:ext uri="{BB962C8B-B14F-4D97-AF65-F5344CB8AC3E}">
        <p14:creationId xmlns:p14="http://schemas.microsoft.com/office/powerpoint/2010/main" val="391893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3CAB9-D871-404A-B73A-70AAFF88D845}"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02599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3CAB9-D871-404A-B73A-70AAFF88D845}"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155159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3CAB9-D871-404A-B73A-70AAFF88D845}" type="datetimeFigureOut">
              <a:rPr lang="en-US" smtClean="0"/>
              <a:t>4/26/13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70277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3CAB9-D871-404A-B73A-70AAFF88D845}" type="datetimeFigureOut">
              <a:rPr lang="en-US" smtClean="0"/>
              <a:t>4/26/13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305150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3CAB9-D871-404A-B73A-70AAFF88D845}" type="datetimeFigureOut">
              <a:rPr lang="en-US" smtClean="0"/>
              <a:t>4/26/13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01785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3CAB9-D871-404A-B73A-70AAFF88D845}"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236888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3CAB9-D871-404A-B73A-70AAFF88D845}"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1D10-D281-EF4A-8938-2A218D912949}" type="slidenum">
              <a:rPr lang="en-US" smtClean="0"/>
              <a:t>‹#›</a:t>
            </a:fld>
            <a:endParaRPr lang="en-US"/>
          </a:p>
        </p:txBody>
      </p:sp>
    </p:spTree>
    <p:extLst>
      <p:ext uri="{BB962C8B-B14F-4D97-AF65-F5344CB8AC3E}">
        <p14:creationId xmlns:p14="http://schemas.microsoft.com/office/powerpoint/2010/main" val="4119492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3CAB9-D871-404A-B73A-70AAFF88D845}" type="datetimeFigureOut">
              <a:rPr lang="en-US" smtClean="0"/>
              <a:t>4/26/13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11D10-D281-EF4A-8938-2A218D91294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18020" y="6243743"/>
            <a:ext cx="2383155" cy="529590"/>
          </a:xfrm>
          <a:prstGeom prst="rect">
            <a:avLst/>
          </a:prstGeom>
        </p:spPr>
      </p:pic>
    </p:spTree>
    <p:extLst>
      <p:ext uri="{BB962C8B-B14F-4D97-AF65-F5344CB8AC3E}">
        <p14:creationId xmlns:p14="http://schemas.microsoft.com/office/powerpoint/2010/main" val="10722763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860B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F98F2-1E3A-754B-A994-3E1C426A0103}" type="datetimeFigureOut">
              <a:rPr lang="en-US" smtClean="0"/>
              <a:t>4/26/13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4FD17-FEAC-674B-AAE4-6A4114EED905}"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6805" y="264031"/>
            <a:ext cx="5560695" cy="1235710"/>
          </a:xfrm>
          <a:prstGeom prst="rect">
            <a:avLst/>
          </a:prstGeom>
        </p:spPr>
      </p:pic>
    </p:spTree>
    <p:extLst>
      <p:ext uri="{BB962C8B-B14F-4D97-AF65-F5344CB8AC3E}">
        <p14:creationId xmlns:p14="http://schemas.microsoft.com/office/powerpoint/2010/main" val="1936124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5B318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hyperlink" Target="http://www.takemefishing.org/fishing/family/little-lunkers-learning-center/fun-and-games/fish-matching/" TargetMode="External"/><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dirty="0" smtClean="0"/>
              <a:t>Your Effect on Water</a:t>
            </a:r>
            <a:endParaRPr lang="en-US" sz="6600" dirty="0"/>
          </a:p>
        </p:txBody>
      </p:sp>
      <p:sp>
        <p:nvSpPr>
          <p:cNvPr id="5" name="Subtitle 4"/>
          <p:cNvSpPr>
            <a:spLocks noGrp="1"/>
          </p:cNvSpPr>
          <p:nvPr>
            <p:ph type="subTitle" idx="1"/>
          </p:nvPr>
        </p:nvSpPr>
        <p:spPr/>
        <p:txBody>
          <a:bodyPr/>
          <a:lstStyle/>
          <a:p>
            <a:r>
              <a:rPr lang="en-US" dirty="0" smtClean="0"/>
              <a:t>School/program name</a:t>
            </a:r>
          </a:p>
          <a:p>
            <a:r>
              <a:rPr lang="en-US" dirty="0" smtClean="0"/>
              <a:t>Date</a:t>
            </a:r>
            <a:endParaRPr lang="en-US" dirty="0"/>
          </a:p>
        </p:txBody>
      </p:sp>
      <p:sp>
        <p:nvSpPr>
          <p:cNvPr id="2" name="TextBox 1"/>
          <p:cNvSpPr txBox="1"/>
          <p:nvPr/>
        </p:nvSpPr>
        <p:spPr>
          <a:xfrm>
            <a:off x="8624793" y="115099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288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52953"/>
            <a:ext cx="7772400" cy="1470025"/>
          </a:xfrm>
        </p:spPr>
        <p:txBody>
          <a:bodyPr>
            <a:noAutofit/>
          </a:bodyPr>
          <a:lstStyle/>
          <a:p>
            <a:r>
              <a:rPr lang="en-US" sz="4800" dirty="0" smtClean="0"/>
              <a:t>Cyber Investigation &amp; Activity: </a:t>
            </a:r>
            <a:r>
              <a:rPr lang="en-US" sz="6000" dirty="0" smtClean="0"/>
              <a:t/>
            </a:r>
            <a:br>
              <a:rPr lang="en-US" sz="6000" dirty="0" smtClean="0"/>
            </a:br>
            <a:r>
              <a:rPr lang="en-US" sz="3600" i="1" dirty="0" smtClean="0"/>
              <a:t>Water Pollution </a:t>
            </a:r>
            <a:r>
              <a:rPr lang="en-US" sz="3600" i="1" dirty="0" err="1" smtClean="0"/>
              <a:t>Paperslides</a:t>
            </a:r>
            <a:endParaRPr lang="en-US" sz="3600" i="1" dirty="0"/>
          </a:p>
        </p:txBody>
      </p:sp>
      <p:pic>
        <p:nvPicPr>
          <p:cNvPr id="2" name="Picture 1" descr="Screen Shot 2013-04-25 at 11.25.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43" y="3473386"/>
            <a:ext cx="4611684" cy="2593709"/>
          </a:xfrm>
          <a:prstGeom prst="rect">
            <a:avLst/>
          </a:prstGeom>
        </p:spPr>
      </p:pic>
      <p:sp>
        <p:nvSpPr>
          <p:cNvPr id="5" name="TextBox 4"/>
          <p:cNvSpPr txBox="1"/>
          <p:nvPr/>
        </p:nvSpPr>
        <p:spPr>
          <a:xfrm>
            <a:off x="2005081" y="6227857"/>
            <a:ext cx="5196498" cy="369332"/>
          </a:xfrm>
          <a:prstGeom prst="rect">
            <a:avLst/>
          </a:prstGeom>
          <a:noFill/>
        </p:spPr>
        <p:txBody>
          <a:bodyPr wrap="square" rtlCol="0">
            <a:spAutoFit/>
          </a:bodyPr>
          <a:lstStyle/>
          <a:p>
            <a:pPr algn="ctr"/>
            <a:r>
              <a:rPr lang="en-US" dirty="0" smtClean="0"/>
              <a:t>Interactive Video: Water, Pollution, and Waste</a:t>
            </a:r>
            <a:endParaRPr lang="en-US" dirty="0"/>
          </a:p>
        </p:txBody>
      </p:sp>
    </p:spTree>
    <p:extLst>
      <p:ext uri="{BB962C8B-B14F-4D97-AF65-F5344CB8AC3E}">
        <p14:creationId xmlns:p14="http://schemas.microsoft.com/office/powerpoint/2010/main" val="42474253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2600" y="1852820"/>
            <a:ext cx="4836601" cy="1063669"/>
          </a:xfrm>
        </p:spPr>
        <p:txBody>
          <a:bodyPr>
            <a:noAutofit/>
          </a:bodyPr>
          <a:lstStyle/>
          <a:p>
            <a:r>
              <a:rPr lang="en-US" dirty="0" err="1" smtClean="0"/>
              <a:t>STEMtastic</a:t>
            </a:r>
            <a:r>
              <a:rPr lang="en-US" dirty="0" smtClean="0"/>
              <a:t> Careers</a:t>
            </a:r>
            <a:endParaRPr lang="en-US" dirty="0"/>
          </a:p>
        </p:txBody>
      </p:sp>
      <p:sp>
        <p:nvSpPr>
          <p:cNvPr id="7" name="Content Placeholder 2"/>
          <p:cNvSpPr txBox="1">
            <a:spLocks/>
          </p:cNvSpPr>
          <p:nvPr/>
        </p:nvSpPr>
        <p:spPr>
          <a:xfrm>
            <a:off x="679947" y="2964540"/>
            <a:ext cx="6003653" cy="29536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50000"/>
              </a:lnSpc>
              <a:buSzPct val="100000"/>
            </a:pPr>
            <a:r>
              <a:rPr lang="en-US" sz="1800" dirty="0" smtClean="0">
                <a:latin typeface="Arial"/>
                <a:cs typeface="Arial"/>
              </a:rPr>
              <a:t>Today’s </a:t>
            </a:r>
            <a:r>
              <a:rPr lang="en-US" sz="1800" dirty="0">
                <a:latin typeface="Arial"/>
                <a:cs typeface="Arial"/>
              </a:rPr>
              <a:t>career paths focus on pollution control careers.  Have student read the job description  and skills needed to </a:t>
            </a:r>
            <a:r>
              <a:rPr lang="en-US" sz="1800" dirty="0" smtClean="0">
                <a:latin typeface="Arial"/>
                <a:cs typeface="Arial"/>
              </a:rPr>
              <a:t>succeed for </a:t>
            </a:r>
            <a:r>
              <a:rPr lang="en-US" sz="1800" u="sng" dirty="0" smtClean="0">
                <a:latin typeface="Arial"/>
                <a:cs typeface="Arial"/>
              </a:rPr>
              <a:t>Environmental Science and Protection Technicians</a:t>
            </a:r>
            <a:r>
              <a:rPr lang="en-US" sz="1800" dirty="0" smtClean="0">
                <a:latin typeface="Arial"/>
                <a:cs typeface="Arial"/>
              </a:rPr>
              <a:t>.</a:t>
            </a:r>
            <a:endParaRPr lang="en-US" sz="1800" dirty="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37309713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076272" y="2456996"/>
            <a:ext cx="4856406" cy="1470025"/>
          </a:xfrm>
        </p:spPr>
        <p:txBody>
          <a:bodyPr>
            <a:noAutofit/>
          </a:bodyPr>
          <a:lstStyle/>
          <a:p>
            <a:r>
              <a:rPr lang="en-US" sz="6000" dirty="0" smtClean="0"/>
              <a:t>Project:</a:t>
            </a:r>
            <a:br>
              <a:rPr lang="en-US" sz="6000" dirty="0" smtClean="0"/>
            </a:br>
            <a:r>
              <a:rPr lang="en-US" sz="4800" i="1" dirty="0" smtClean="0"/>
              <a:t>Fruit and Veggies</a:t>
            </a:r>
            <a:endParaRPr lang="en-US" sz="4800" i="1" dirty="0"/>
          </a:p>
        </p:txBody>
      </p:sp>
    </p:spTree>
    <p:extLst>
      <p:ext uri="{BB962C8B-B14F-4D97-AF65-F5344CB8AC3E}">
        <p14:creationId xmlns:p14="http://schemas.microsoft.com/office/powerpoint/2010/main" val="141310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2571569"/>
            <a:ext cx="7772400" cy="1470025"/>
          </a:xfrm>
        </p:spPr>
        <p:txBody>
          <a:bodyPr>
            <a:noAutofit/>
          </a:bodyPr>
          <a:lstStyle/>
          <a:p>
            <a:r>
              <a:rPr lang="en-US" sz="6000" dirty="0" smtClean="0"/>
              <a:t>Activity: </a:t>
            </a:r>
            <a:br>
              <a:rPr lang="en-US" sz="6000" dirty="0" smtClean="0"/>
            </a:br>
            <a:r>
              <a:rPr lang="en-US" i="1" dirty="0" smtClean="0"/>
              <a:t>The Shallows</a:t>
            </a:r>
            <a:endParaRPr lang="en-US" i="1" dirty="0"/>
          </a:p>
        </p:txBody>
      </p:sp>
    </p:spTree>
    <p:extLst>
      <p:ext uri="{BB962C8B-B14F-4D97-AF65-F5344CB8AC3E}">
        <p14:creationId xmlns:p14="http://schemas.microsoft.com/office/powerpoint/2010/main" val="30092209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976474"/>
            <a:ext cx="9144000" cy="1470025"/>
          </a:xfrm>
        </p:spPr>
        <p:txBody>
          <a:bodyPr>
            <a:noAutofit/>
          </a:bodyPr>
          <a:lstStyle/>
          <a:p>
            <a:r>
              <a:rPr lang="en-US" sz="6000" dirty="0" smtClean="0">
                <a:hlinkClick r:id="rId3"/>
              </a:rPr>
              <a:t>Mind Snacks</a:t>
            </a:r>
            <a:endParaRPr lang="en-US" sz="6000" dirty="0"/>
          </a:p>
        </p:txBody>
      </p:sp>
      <p:pic>
        <p:nvPicPr>
          <p:cNvPr id="2" name="Picture 1" descr="Screen Shot 2013-04-25 at 11.29.52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201" y="3308885"/>
            <a:ext cx="5639989" cy="2831927"/>
          </a:xfrm>
          <a:prstGeom prst="rect">
            <a:avLst/>
          </a:prstGeom>
        </p:spPr>
      </p:pic>
    </p:spTree>
    <p:extLst>
      <p:ext uri="{BB962C8B-B14F-4D97-AF65-F5344CB8AC3E}">
        <p14:creationId xmlns:p14="http://schemas.microsoft.com/office/powerpoint/2010/main" val="847453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054233"/>
            <a:ext cx="9144000" cy="1470025"/>
          </a:xfrm>
        </p:spPr>
        <p:txBody>
          <a:bodyPr>
            <a:noAutofit/>
          </a:bodyPr>
          <a:lstStyle/>
          <a:p>
            <a:r>
              <a:rPr lang="en-US" sz="6000" dirty="0" smtClean="0"/>
              <a:t>Dive into Digital Project</a:t>
            </a:r>
            <a:endParaRPr lang="en-US" sz="4000" i="1" dirty="0"/>
          </a:p>
        </p:txBody>
      </p:sp>
    </p:spTree>
    <p:extLst>
      <p:ext uri="{BB962C8B-B14F-4D97-AF65-F5344CB8AC3E}">
        <p14:creationId xmlns:p14="http://schemas.microsoft.com/office/powerpoint/2010/main" val="38151079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054233"/>
            <a:ext cx="9144000" cy="1470025"/>
          </a:xfrm>
        </p:spPr>
        <p:txBody>
          <a:bodyPr>
            <a:noAutofit/>
          </a:bodyPr>
          <a:lstStyle/>
          <a:p>
            <a:r>
              <a:rPr lang="en-US" sz="6000" dirty="0" err="1" smtClean="0"/>
              <a:t>STEMtastic</a:t>
            </a:r>
            <a:r>
              <a:rPr lang="en-US" sz="6000" dirty="0" smtClean="0"/>
              <a:t> Friday Celebration Preparation</a:t>
            </a:r>
            <a:endParaRPr lang="en-US" sz="4000" i="1" dirty="0"/>
          </a:p>
        </p:txBody>
      </p:sp>
    </p:spTree>
    <p:extLst>
      <p:ext uri="{BB962C8B-B14F-4D97-AF65-F5344CB8AC3E}">
        <p14:creationId xmlns:p14="http://schemas.microsoft.com/office/powerpoint/2010/main" val="18255549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Notebook Reflection</a:t>
            </a:r>
            <a:endParaRPr lang="en-US" dirty="0"/>
          </a:p>
        </p:txBody>
      </p:sp>
      <p:sp>
        <p:nvSpPr>
          <p:cNvPr id="3" name="Content Placeholder 2"/>
          <p:cNvSpPr>
            <a:spLocks noGrp="1"/>
          </p:cNvSpPr>
          <p:nvPr>
            <p:ph idx="1"/>
          </p:nvPr>
        </p:nvSpPr>
        <p:spPr/>
        <p:txBody>
          <a:bodyPr>
            <a:noAutofit/>
          </a:bodyPr>
          <a:lstStyle/>
          <a:p>
            <a:pPr marL="285750" indent="-285750">
              <a:lnSpc>
                <a:spcPct val="150000"/>
              </a:lnSpc>
              <a:buSzPct val="100000"/>
              <a:buBlip>
                <a:blip r:embed="rId2"/>
              </a:buBlip>
            </a:pPr>
            <a:r>
              <a:rPr lang="en-US" sz="2800" dirty="0">
                <a:latin typeface="Arial"/>
                <a:cs typeface="Arial"/>
              </a:rPr>
              <a:t> </a:t>
            </a:r>
            <a:r>
              <a:rPr lang="en-US" sz="2600" dirty="0" smtClean="0">
                <a:latin typeface="Arial"/>
                <a:cs typeface="Arial"/>
              </a:rPr>
              <a:t>How will you use your knowledge about water to make a difference in your home? School? Community?</a:t>
            </a:r>
            <a:endParaRPr lang="en-US" sz="2600" dirty="0">
              <a:latin typeface="Arial"/>
              <a:cs typeface="Arial"/>
            </a:endParaRPr>
          </a:p>
        </p:txBody>
      </p:sp>
    </p:spTree>
    <p:extLst>
      <p:ext uri="{BB962C8B-B14F-4D97-AF65-F5344CB8AC3E}">
        <p14:creationId xmlns:p14="http://schemas.microsoft.com/office/powerpoint/2010/main" val="427038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2054233"/>
            <a:ext cx="9144000" cy="1470025"/>
          </a:xfrm>
        </p:spPr>
        <p:txBody>
          <a:bodyPr>
            <a:noAutofit/>
          </a:bodyPr>
          <a:lstStyle/>
          <a:p>
            <a:r>
              <a:rPr lang="en-US" sz="6000" dirty="0" err="1" smtClean="0"/>
              <a:t>STEMtastic</a:t>
            </a:r>
            <a:r>
              <a:rPr lang="en-US" sz="6000" dirty="0" smtClean="0"/>
              <a:t> Friday Celebration with Parents</a:t>
            </a:r>
            <a:endParaRPr lang="en-US" sz="4000" i="1" dirty="0"/>
          </a:p>
        </p:txBody>
      </p:sp>
    </p:spTree>
    <p:extLst>
      <p:ext uri="{BB962C8B-B14F-4D97-AF65-F5344CB8AC3E}">
        <p14:creationId xmlns:p14="http://schemas.microsoft.com/office/powerpoint/2010/main" val="22484614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Information</a:t>
            </a:r>
            <a:br>
              <a:rPr lang="en-US" dirty="0" smtClean="0"/>
            </a:br>
            <a:r>
              <a:rPr lang="en-US" sz="3600" dirty="0" smtClean="0"/>
              <a:t>(for facilitator)</a:t>
            </a:r>
            <a:endParaRPr lang="en-US" sz="3600" dirty="0"/>
          </a:p>
        </p:txBody>
      </p:sp>
      <p:sp>
        <p:nvSpPr>
          <p:cNvPr id="3" name="Content Placeholder 2"/>
          <p:cNvSpPr>
            <a:spLocks noGrp="1"/>
          </p:cNvSpPr>
          <p:nvPr>
            <p:ph idx="1"/>
          </p:nvPr>
        </p:nvSpPr>
        <p:spPr>
          <a:xfrm>
            <a:off x="457200" y="1884947"/>
            <a:ext cx="8229600" cy="4477584"/>
          </a:xfrm>
        </p:spPr>
        <p:txBody>
          <a:bodyPr>
            <a:normAutofit/>
          </a:bodyPr>
          <a:lstStyle/>
          <a:p>
            <a:r>
              <a:rPr lang="en-US" sz="1600" dirty="0"/>
              <a:t>Humans live in the midst of many ecosystems, yet often behave as though their activities have no effect on these systems. Humans are very much connected to the natural world around them and are ultimately affected by every action they take that harms their environment. The harm may not be immediate in space or time, but hurting the environment will result in harmful consequences for humans at some point in the longer term. This is because all organisms—including humans—are interconnected. Anything that destroys the survivability of one organism in an ecosystem also threatens the other organisms in that ecosystem</a:t>
            </a:r>
            <a:r>
              <a:rPr lang="en-US" sz="1600" dirty="0" smtClean="0"/>
              <a:t>.</a:t>
            </a:r>
          </a:p>
          <a:p>
            <a:r>
              <a:rPr lang="en-US" sz="1600" dirty="0"/>
              <a:t>Pollutants can have drastic effects on ecosystems, and often it is the substances people find useful, such as fertilizers, that wreak the most havoc on the natural environment. Toxic substances, such as pesticides and oil spills, are well known as pollutants, and the harm they cause is well understood. Yet humans do not always consider the effect of residential and agricultural fertilizer runoff on local lakes and streams. Even the products used on lawns can negatively impact the environment.  Excess fertilizer, washed into storm drains and carried to local lakes, can cause an overproduction of plant life, unbalancing the aquatic ecosystem and endangering its creatures.</a:t>
            </a:r>
          </a:p>
        </p:txBody>
      </p:sp>
    </p:spTree>
    <p:extLst>
      <p:ext uri="{BB962C8B-B14F-4D97-AF65-F5344CB8AC3E}">
        <p14:creationId xmlns:p14="http://schemas.microsoft.com/office/powerpoint/2010/main" val="113010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98315" y="1606797"/>
            <a:ext cx="5480218" cy="4525963"/>
          </a:xfrm>
        </p:spPr>
        <p:txBody>
          <a:bodyPr>
            <a:noAutofit/>
          </a:bodyPr>
          <a:lstStyle/>
          <a:p>
            <a:pPr marL="285750" indent="-285750">
              <a:lnSpc>
                <a:spcPct val="150000"/>
              </a:lnSpc>
              <a:buSzPct val="100000"/>
              <a:buBlip>
                <a:blip r:embed="rId2"/>
              </a:buBlip>
            </a:pPr>
            <a:r>
              <a:rPr lang="en-US" sz="1000" dirty="0">
                <a:latin typeface="Arial"/>
                <a:cs typeface="Arial"/>
              </a:rPr>
              <a:t>Opening (30 minutes) </a:t>
            </a:r>
          </a:p>
          <a:p>
            <a:pPr marL="285750" indent="-285750">
              <a:lnSpc>
                <a:spcPct val="150000"/>
              </a:lnSpc>
              <a:buSzPct val="100000"/>
              <a:buBlip>
                <a:blip r:embed="rId2"/>
              </a:buBlip>
            </a:pPr>
            <a:r>
              <a:rPr lang="en-US" sz="1000" dirty="0">
                <a:latin typeface="Arial"/>
                <a:cs typeface="Arial"/>
              </a:rPr>
              <a:t>Setting the </a:t>
            </a:r>
            <a:r>
              <a:rPr lang="en-US" sz="1000" dirty="0" smtClean="0">
                <a:latin typeface="Arial"/>
                <a:cs typeface="Arial"/>
              </a:rPr>
              <a:t>Stage: </a:t>
            </a:r>
            <a:r>
              <a:rPr lang="en-US" sz="1000" i="1" dirty="0" smtClean="0">
                <a:latin typeface="Arial"/>
                <a:cs typeface="Arial"/>
              </a:rPr>
              <a:t>Water Contamination Demonstration </a:t>
            </a:r>
            <a:r>
              <a:rPr lang="en-US" sz="1000" dirty="0" smtClean="0">
                <a:latin typeface="Arial"/>
                <a:cs typeface="Arial"/>
              </a:rPr>
              <a:t>(30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Cyber Investigation &amp; Activity</a:t>
            </a:r>
            <a:r>
              <a:rPr lang="en-US" sz="1000" dirty="0">
                <a:latin typeface="Arial"/>
                <a:cs typeface="Arial"/>
              </a:rPr>
              <a:t>: </a:t>
            </a:r>
            <a:r>
              <a:rPr lang="en-US" sz="1000" i="1" dirty="0" smtClean="0">
                <a:latin typeface="Arial"/>
                <a:cs typeface="Arial"/>
              </a:rPr>
              <a:t>Effects of Pollution on the Water Supply </a:t>
            </a:r>
            <a:r>
              <a:rPr lang="en-US" sz="1000" dirty="0" smtClean="0">
                <a:latin typeface="Arial"/>
                <a:cs typeface="Arial"/>
              </a:rPr>
              <a:t>(60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Setting the Stage:  </a:t>
            </a:r>
            <a:r>
              <a:rPr lang="en-US" sz="1000" i="1" dirty="0" smtClean="0">
                <a:latin typeface="Arial"/>
                <a:cs typeface="Arial"/>
              </a:rPr>
              <a:t>Human Impact on Water Quality </a:t>
            </a:r>
            <a:r>
              <a:rPr lang="en-US" sz="1000" dirty="0" smtClean="0">
                <a:latin typeface="Arial"/>
                <a:cs typeface="Arial"/>
              </a:rPr>
              <a:t>(10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Activity: </a:t>
            </a:r>
            <a:r>
              <a:rPr lang="en-US" sz="1000" i="1" dirty="0" smtClean="0">
                <a:latin typeface="Arial"/>
                <a:cs typeface="Arial"/>
              </a:rPr>
              <a:t>Observing the Influence of Acid Rain on Plant Growth </a:t>
            </a:r>
            <a:r>
              <a:rPr lang="en-US" sz="1000" dirty="0" smtClean="0">
                <a:latin typeface="Arial"/>
                <a:cs typeface="Arial"/>
              </a:rPr>
              <a:t>(</a:t>
            </a:r>
            <a:r>
              <a:rPr lang="en-US" sz="1000" dirty="0">
                <a:latin typeface="Arial"/>
                <a:cs typeface="Arial"/>
              </a:rPr>
              <a:t>45 minutes)</a:t>
            </a:r>
          </a:p>
          <a:p>
            <a:pPr marL="285750" indent="-285750">
              <a:lnSpc>
                <a:spcPct val="150000"/>
              </a:lnSpc>
              <a:buSzPct val="100000"/>
              <a:buBlip>
                <a:blip r:embed="rId2"/>
              </a:buBlip>
            </a:pPr>
            <a:r>
              <a:rPr lang="en-US" sz="1000" dirty="0" smtClean="0">
                <a:latin typeface="Arial"/>
                <a:cs typeface="Arial"/>
              </a:rPr>
              <a:t>Break </a:t>
            </a:r>
            <a:r>
              <a:rPr lang="en-US" sz="1000" dirty="0">
                <a:latin typeface="Arial"/>
                <a:cs typeface="Arial"/>
              </a:rPr>
              <a:t>(15 minutes)</a:t>
            </a:r>
          </a:p>
          <a:p>
            <a:pPr marL="285750" indent="-285750">
              <a:lnSpc>
                <a:spcPct val="150000"/>
              </a:lnSpc>
              <a:buSzPct val="100000"/>
              <a:buBlip>
                <a:blip r:embed="rId2"/>
              </a:buBlip>
            </a:pPr>
            <a:r>
              <a:rPr lang="en-US" sz="1000" dirty="0" smtClean="0">
                <a:latin typeface="Arial"/>
                <a:cs typeface="Arial"/>
              </a:rPr>
              <a:t>Cyber Investigation: </a:t>
            </a:r>
            <a:r>
              <a:rPr lang="en-US" sz="1000" i="1" dirty="0" smtClean="0">
                <a:latin typeface="Arial"/>
                <a:cs typeface="Arial"/>
              </a:rPr>
              <a:t>Water Pollution </a:t>
            </a:r>
            <a:r>
              <a:rPr lang="en-US" sz="1000" i="1" dirty="0" err="1" smtClean="0">
                <a:latin typeface="Arial"/>
                <a:cs typeface="Arial"/>
              </a:rPr>
              <a:t>Paperslides</a:t>
            </a:r>
            <a:r>
              <a:rPr lang="en-US" sz="1000" i="1" dirty="0" smtClean="0">
                <a:latin typeface="Arial"/>
                <a:cs typeface="Arial"/>
              </a:rPr>
              <a:t> </a:t>
            </a:r>
            <a:r>
              <a:rPr lang="en-US" sz="1000" dirty="0" smtClean="0">
                <a:latin typeface="Arial"/>
                <a:cs typeface="Arial"/>
              </a:rPr>
              <a:t>(50 </a:t>
            </a:r>
            <a:r>
              <a:rPr lang="en-US" sz="1000" dirty="0">
                <a:latin typeface="Arial"/>
                <a:cs typeface="Arial"/>
              </a:rPr>
              <a:t>minutes)</a:t>
            </a:r>
          </a:p>
          <a:p>
            <a:pPr marL="285750" indent="-285750">
              <a:lnSpc>
                <a:spcPct val="150000"/>
              </a:lnSpc>
              <a:buSzPct val="100000"/>
              <a:buBlip>
                <a:blip r:embed="rId2"/>
              </a:buBlip>
            </a:pPr>
            <a:r>
              <a:rPr lang="en-US" sz="1000" dirty="0" smtClean="0">
                <a:latin typeface="Arial"/>
                <a:cs typeface="Arial"/>
              </a:rPr>
              <a:t>Lunch </a:t>
            </a:r>
            <a:r>
              <a:rPr lang="en-US" sz="1000" dirty="0">
                <a:latin typeface="Arial"/>
                <a:cs typeface="Arial"/>
              </a:rPr>
              <a:t>(30 minutes)</a:t>
            </a:r>
          </a:p>
          <a:p>
            <a:pPr marL="285750" indent="-285750">
              <a:lnSpc>
                <a:spcPct val="150000"/>
              </a:lnSpc>
              <a:buSzPct val="100000"/>
              <a:buBlip>
                <a:blip r:embed="rId2"/>
              </a:buBlip>
            </a:pPr>
            <a:r>
              <a:rPr lang="en-US" sz="1000" dirty="0" smtClean="0">
                <a:latin typeface="Arial"/>
                <a:cs typeface="Arial"/>
              </a:rPr>
              <a:t>Recess: </a:t>
            </a:r>
            <a:r>
              <a:rPr lang="en-US" sz="1000" i="1" dirty="0" smtClean="0">
                <a:latin typeface="Arial"/>
                <a:cs typeface="Arial"/>
              </a:rPr>
              <a:t>Water Balloon Battleship </a:t>
            </a:r>
            <a:r>
              <a:rPr lang="en-US" sz="1000" dirty="0" smtClean="0">
                <a:latin typeface="Arial"/>
                <a:cs typeface="Arial"/>
              </a:rPr>
              <a:t>(</a:t>
            </a:r>
            <a:r>
              <a:rPr lang="en-US" sz="1000" dirty="0">
                <a:latin typeface="Arial"/>
                <a:cs typeface="Arial"/>
              </a:rPr>
              <a:t>30 minutes)</a:t>
            </a:r>
          </a:p>
          <a:p>
            <a:pPr marL="285750" indent="-285750">
              <a:lnSpc>
                <a:spcPct val="150000"/>
              </a:lnSpc>
              <a:buSzPct val="100000"/>
              <a:buBlip>
                <a:blip r:embed="rId2"/>
              </a:buBlip>
            </a:pPr>
            <a:r>
              <a:rPr lang="en-US" sz="1000" dirty="0" err="1" smtClean="0">
                <a:latin typeface="Arial"/>
                <a:cs typeface="Arial"/>
              </a:rPr>
              <a:t>STEMtastic</a:t>
            </a:r>
            <a:r>
              <a:rPr lang="en-US" sz="1000" dirty="0" smtClean="0">
                <a:latin typeface="Arial"/>
                <a:cs typeface="Arial"/>
              </a:rPr>
              <a:t> </a:t>
            </a:r>
            <a:r>
              <a:rPr lang="en-US" sz="1000" dirty="0">
                <a:latin typeface="Arial"/>
                <a:cs typeface="Arial"/>
              </a:rPr>
              <a:t>Careers (30 minutes)</a:t>
            </a:r>
          </a:p>
          <a:p>
            <a:pPr marL="285750" indent="-285750">
              <a:lnSpc>
                <a:spcPct val="150000"/>
              </a:lnSpc>
              <a:buSzPct val="100000"/>
              <a:buBlip>
                <a:blip r:embed="rId2"/>
              </a:buBlip>
            </a:pPr>
            <a:r>
              <a:rPr lang="en-US" sz="1000" dirty="0" smtClean="0">
                <a:latin typeface="Arial"/>
                <a:cs typeface="Arial"/>
              </a:rPr>
              <a:t>Project: </a:t>
            </a:r>
            <a:r>
              <a:rPr lang="en-US" sz="1000" i="1" dirty="0" smtClean="0">
                <a:latin typeface="Arial"/>
                <a:cs typeface="Arial"/>
              </a:rPr>
              <a:t>Fruit and Veggies Long Term Project </a:t>
            </a:r>
            <a:r>
              <a:rPr lang="en-US" sz="1000" dirty="0" smtClean="0">
                <a:latin typeface="Arial"/>
                <a:cs typeface="Arial"/>
              </a:rPr>
              <a:t>(15 </a:t>
            </a:r>
            <a:r>
              <a:rPr lang="en-US" sz="1000" dirty="0">
                <a:latin typeface="Arial"/>
                <a:cs typeface="Arial"/>
              </a:rPr>
              <a:t>minutes)</a:t>
            </a:r>
          </a:p>
          <a:p>
            <a:pPr marL="285750" indent="-285750">
              <a:lnSpc>
                <a:spcPct val="150000"/>
              </a:lnSpc>
              <a:buSzPct val="100000"/>
              <a:buBlip>
                <a:blip r:embed="rId2"/>
              </a:buBlip>
            </a:pPr>
            <a:r>
              <a:rPr lang="en-US" sz="1000" dirty="0">
                <a:latin typeface="Arial"/>
                <a:cs typeface="Arial"/>
              </a:rPr>
              <a:t>Activity: </a:t>
            </a:r>
            <a:r>
              <a:rPr lang="en-US" sz="1000" i="1" dirty="0" smtClean="0">
                <a:latin typeface="Arial"/>
                <a:cs typeface="Arial"/>
              </a:rPr>
              <a:t>The Shallows </a:t>
            </a:r>
            <a:r>
              <a:rPr lang="en-US" sz="1000" dirty="0" smtClean="0">
                <a:latin typeface="Arial"/>
                <a:cs typeface="Arial"/>
              </a:rPr>
              <a:t>(</a:t>
            </a:r>
            <a:r>
              <a:rPr lang="en-US" sz="1000" dirty="0">
                <a:latin typeface="Arial"/>
                <a:cs typeface="Arial"/>
              </a:rPr>
              <a:t>45 minutes)</a:t>
            </a:r>
          </a:p>
          <a:p>
            <a:pPr marL="285750" indent="-285750">
              <a:lnSpc>
                <a:spcPct val="150000"/>
              </a:lnSpc>
              <a:buSzPct val="100000"/>
              <a:buBlip>
                <a:blip r:embed="rId2"/>
              </a:buBlip>
            </a:pPr>
            <a:r>
              <a:rPr lang="en-US" sz="1000" dirty="0" smtClean="0">
                <a:latin typeface="Arial"/>
                <a:cs typeface="Arial"/>
              </a:rPr>
              <a:t>Mind </a:t>
            </a:r>
            <a:r>
              <a:rPr lang="en-US" sz="1000" dirty="0">
                <a:latin typeface="Arial"/>
                <a:cs typeface="Arial"/>
              </a:rPr>
              <a:t>Snacks </a:t>
            </a:r>
            <a:r>
              <a:rPr lang="en-US" sz="1000" dirty="0" smtClean="0">
                <a:latin typeface="Arial"/>
                <a:cs typeface="Arial"/>
              </a:rPr>
              <a:t>(15 minutes</a:t>
            </a:r>
            <a:r>
              <a:rPr lang="en-US" sz="1000" dirty="0">
                <a:latin typeface="Arial"/>
                <a:cs typeface="Arial"/>
              </a:rPr>
              <a:t>)</a:t>
            </a:r>
          </a:p>
          <a:p>
            <a:pPr marL="285750" indent="-285750">
              <a:lnSpc>
                <a:spcPct val="150000"/>
              </a:lnSpc>
              <a:buSzPct val="100000"/>
              <a:buBlip>
                <a:blip r:embed="rId2"/>
              </a:buBlip>
            </a:pPr>
            <a:r>
              <a:rPr lang="en-US" sz="1000" dirty="0">
                <a:latin typeface="Arial"/>
                <a:cs typeface="Arial"/>
              </a:rPr>
              <a:t>Dive Into Digital Project </a:t>
            </a:r>
            <a:r>
              <a:rPr lang="en-US" sz="1000" dirty="0" smtClean="0">
                <a:latin typeface="Arial"/>
                <a:cs typeface="Arial"/>
              </a:rPr>
              <a:t>(30 </a:t>
            </a:r>
            <a:r>
              <a:rPr lang="en-US" sz="1000" dirty="0">
                <a:latin typeface="Arial"/>
                <a:cs typeface="Arial"/>
              </a:rPr>
              <a:t>minutes)</a:t>
            </a:r>
            <a:endParaRPr lang="en-US" sz="1200" dirty="0">
              <a:latin typeface="Arial"/>
              <a:cs typeface="Arial"/>
            </a:endParaRPr>
          </a:p>
          <a:p>
            <a:pPr marL="285750" indent="-285750">
              <a:lnSpc>
                <a:spcPct val="150000"/>
              </a:lnSpc>
              <a:buSzPct val="100000"/>
              <a:buBlip>
                <a:blip r:embed="rId2"/>
              </a:buBlip>
            </a:pPr>
            <a:r>
              <a:rPr lang="en-US" sz="1000" dirty="0" err="1" smtClean="0">
                <a:latin typeface="Arial"/>
                <a:cs typeface="Arial"/>
              </a:rPr>
              <a:t>STEMtastic</a:t>
            </a:r>
            <a:r>
              <a:rPr lang="en-US" sz="1000" dirty="0" smtClean="0">
                <a:latin typeface="Arial"/>
                <a:cs typeface="Arial"/>
              </a:rPr>
              <a:t> Friday Celebration Preparation (30 </a:t>
            </a:r>
            <a:r>
              <a:rPr lang="en-US" sz="1000" dirty="0">
                <a:latin typeface="Arial"/>
                <a:cs typeface="Arial"/>
              </a:rPr>
              <a:t>minutes)</a:t>
            </a:r>
            <a:endParaRPr lang="en-US" sz="1200" dirty="0">
              <a:latin typeface="Arial"/>
              <a:cs typeface="Arial"/>
            </a:endParaRPr>
          </a:p>
          <a:p>
            <a:pPr marL="285750" indent="-285750">
              <a:lnSpc>
                <a:spcPct val="150000"/>
              </a:lnSpc>
              <a:buSzPct val="100000"/>
              <a:buBlip>
                <a:blip r:embed="rId2"/>
              </a:buBlip>
            </a:pPr>
            <a:r>
              <a:rPr lang="en-US" sz="1000" dirty="0" smtClean="0">
                <a:latin typeface="Arial"/>
                <a:cs typeface="Arial"/>
              </a:rPr>
              <a:t>STEM </a:t>
            </a:r>
            <a:r>
              <a:rPr lang="en-US" sz="1000" dirty="0">
                <a:latin typeface="Arial"/>
                <a:cs typeface="Arial"/>
              </a:rPr>
              <a:t>Camp Notebook Reflection </a:t>
            </a:r>
            <a:r>
              <a:rPr lang="en-US" sz="1000" dirty="0" smtClean="0">
                <a:latin typeface="Arial"/>
                <a:cs typeface="Arial"/>
              </a:rPr>
              <a:t>(30 </a:t>
            </a:r>
            <a:r>
              <a:rPr lang="en-US" sz="1000" dirty="0">
                <a:latin typeface="Arial"/>
                <a:cs typeface="Arial"/>
              </a:rPr>
              <a:t>minutes)</a:t>
            </a:r>
          </a:p>
          <a:p>
            <a:pPr marL="285750" indent="-285750">
              <a:lnSpc>
                <a:spcPct val="150000"/>
              </a:lnSpc>
              <a:buSzPct val="100000"/>
              <a:buBlip>
                <a:blip r:embed="rId2"/>
              </a:buBlip>
            </a:pPr>
            <a:r>
              <a:rPr lang="en-US" sz="1000" dirty="0" err="1" smtClean="0">
                <a:latin typeface="Arial"/>
                <a:cs typeface="Arial"/>
              </a:rPr>
              <a:t>STEMtastic</a:t>
            </a:r>
            <a:r>
              <a:rPr lang="en-US" sz="1000" dirty="0" smtClean="0">
                <a:latin typeface="Arial"/>
                <a:cs typeface="Arial"/>
              </a:rPr>
              <a:t> Friday Celebration with Parents (60 </a:t>
            </a:r>
            <a:r>
              <a:rPr lang="en-US" sz="1000" dirty="0">
                <a:latin typeface="Arial"/>
                <a:cs typeface="Arial"/>
              </a:rPr>
              <a:t>minutes)</a:t>
            </a:r>
          </a:p>
          <a:p>
            <a:endParaRPr lang="en-US" sz="1200" dirty="0"/>
          </a:p>
        </p:txBody>
      </p:sp>
    </p:spTree>
    <p:extLst>
      <p:ext uri="{BB962C8B-B14F-4D97-AF65-F5344CB8AC3E}">
        <p14:creationId xmlns:p14="http://schemas.microsoft.com/office/powerpoint/2010/main" val="172311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Autofit/>
          </a:bodyPr>
          <a:lstStyle/>
          <a:p>
            <a:pPr marL="285750" indent="-285750">
              <a:lnSpc>
                <a:spcPct val="150000"/>
              </a:lnSpc>
              <a:buSzPct val="100000"/>
              <a:buBlip>
                <a:blip r:embed="rId2"/>
              </a:buBlip>
            </a:pPr>
            <a:r>
              <a:rPr lang="en-US" dirty="0" smtClean="0">
                <a:latin typeface="Arial"/>
                <a:cs typeface="Arial"/>
              </a:rPr>
              <a:t> To explain the effects of pollution on the water supply</a:t>
            </a:r>
            <a:endParaRPr lang="en-US" dirty="0">
              <a:latin typeface="Arial"/>
              <a:cs typeface="Arial"/>
            </a:endParaRPr>
          </a:p>
          <a:p>
            <a:pPr marL="285750" indent="-285750">
              <a:lnSpc>
                <a:spcPct val="150000"/>
              </a:lnSpc>
              <a:buSzPct val="100000"/>
              <a:buBlip>
                <a:blip r:embed="rId2"/>
              </a:buBlip>
            </a:pPr>
            <a:r>
              <a:rPr lang="en-US" dirty="0" smtClean="0">
                <a:latin typeface="Arial"/>
                <a:cs typeface="Arial"/>
              </a:rPr>
              <a:t> To explore ways humans impact the water supply</a:t>
            </a:r>
            <a:endParaRPr lang="en-US" dirty="0">
              <a:latin typeface="Arial"/>
              <a:cs typeface="Arial"/>
            </a:endParaRPr>
          </a:p>
          <a:p>
            <a:pPr marL="285750" indent="-285750">
              <a:lnSpc>
                <a:spcPct val="150000"/>
              </a:lnSpc>
              <a:buSzPct val="100000"/>
              <a:buBlip>
                <a:blip r:embed="rId2"/>
              </a:buBlip>
            </a:pPr>
            <a:r>
              <a:rPr lang="en-US" dirty="0" smtClean="0">
                <a:latin typeface="Arial"/>
                <a:cs typeface="Arial"/>
              </a:rPr>
              <a:t> To determine ways to conserve water</a:t>
            </a:r>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3279623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Vocabulary</a:t>
            </a:r>
            <a:endParaRPr lang="en-US" dirty="0"/>
          </a:p>
        </p:txBody>
      </p:sp>
      <p:sp>
        <p:nvSpPr>
          <p:cNvPr id="3" name="Content Placeholder 2"/>
          <p:cNvSpPr>
            <a:spLocks noGrp="1"/>
          </p:cNvSpPr>
          <p:nvPr>
            <p:ph idx="1"/>
          </p:nvPr>
        </p:nvSpPr>
        <p:spPr>
          <a:xfrm>
            <a:off x="3258612" y="2000098"/>
            <a:ext cx="3130321" cy="4126065"/>
          </a:xfrm>
        </p:spPr>
        <p:txBody>
          <a:bodyPr>
            <a:normAutofit/>
          </a:bodyPr>
          <a:lstStyle/>
          <a:p>
            <a:pPr marL="285750" indent="-285750">
              <a:lnSpc>
                <a:spcPct val="150000"/>
              </a:lnSpc>
              <a:buSzPct val="100000"/>
              <a:buBlip>
                <a:blip r:embed="rId2"/>
              </a:buBlip>
            </a:pPr>
            <a:r>
              <a:rPr lang="en-US" dirty="0" smtClean="0">
                <a:latin typeface="Arial"/>
                <a:cs typeface="Arial"/>
              </a:rPr>
              <a:t> Pollute</a:t>
            </a:r>
            <a:endParaRPr lang="en-US" dirty="0">
              <a:latin typeface="Arial"/>
              <a:cs typeface="Arial"/>
            </a:endParaRPr>
          </a:p>
        </p:txBody>
      </p:sp>
    </p:spTree>
    <p:extLst>
      <p:ext uri="{BB962C8B-B14F-4D97-AF65-F5344CB8AC3E}">
        <p14:creationId xmlns:p14="http://schemas.microsoft.com/office/powerpoint/2010/main" val="1059349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000" dirty="0" smtClean="0"/>
              <a:t>Setting the Stage</a:t>
            </a:r>
            <a:endParaRPr lang="en-US" sz="8000" dirty="0"/>
          </a:p>
        </p:txBody>
      </p:sp>
      <p:sp>
        <p:nvSpPr>
          <p:cNvPr id="2" name="Subtitle 1"/>
          <p:cNvSpPr>
            <a:spLocks noGrp="1"/>
          </p:cNvSpPr>
          <p:nvPr>
            <p:ph type="subTitle" idx="1"/>
          </p:nvPr>
        </p:nvSpPr>
        <p:spPr>
          <a:xfrm>
            <a:off x="1371600" y="3735792"/>
            <a:ext cx="6400800" cy="609205"/>
          </a:xfrm>
        </p:spPr>
        <p:txBody>
          <a:bodyPr/>
          <a:lstStyle/>
          <a:p>
            <a:r>
              <a:rPr lang="en-US" dirty="0" smtClean="0"/>
              <a:t>Water Contamination Demonstration</a:t>
            </a:r>
            <a:endParaRPr lang="en-US" dirty="0"/>
          </a:p>
        </p:txBody>
      </p:sp>
    </p:spTree>
    <p:extLst>
      <p:ext uri="{BB962C8B-B14F-4D97-AF65-F5344CB8AC3E}">
        <p14:creationId xmlns:p14="http://schemas.microsoft.com/office/powerpoint/2010/main" val="267814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53233"/>
            <a:ext cx="4193228" cy="3478010"/>
          </a:xfrm>
        </p:spPr>
        <p:txBody>
          <a:bodyPr>
            <a:noAutofit/>
          </a:bodyPr>
          <a:lstStyle/>
          <a:p>
            <a:r>
              <a:rPr lang="en-US" sz="4800" dirty="0" smtClean="0"/>
              <a:t>Cyber Investigation &amp; Activity: </a:t>
            </a:r>
            <a:r>
              <a:rPr lang="en-US" sz="6000" dirty="0" smtClean="0"/>
              <a:t/>
            </a:r>
            <a:br>
              <a:rPr lang="en-US" sz="6000" dirty="0" smtClean="0"/>
            </a:br>
            <a:r>
              <a:rPr lang="en-US" sz="3600" i="1" dirty="0" smtClean="0"/>
              <a:t>Effects of Pollution on the Water Supply</a:t>
            </a:r>
            <a:endParaRPr lang="en-US" sz="3600" i="1" dirty="0"/>
          </a:p>
        </p:txBody>
      </p:sp>
      <p:pic>
        <p:nvPicPr>
          <p:cNvPr id="2" name="Picture 1" descr="Screen Shot 2013-04-25 at 11.19.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028" y="2322827"/>
            <a:ext cx="3895715" cy="2928265"/>
          </a:xfrm>
          <a:prstGeom prst="rect">
            <a:avLst/>
          </a:prstGeom>
        </p:spPr>
      </p:pic>
      <p:sp>
        <p:nvSpPr>
          <p:cNvPr id="5" name="TextBox 4"/>
          <p:cNvSpPr txBox="1"/>
          <p:nvPr/>
        </p:nvSpPr>
        <p:spPr>
          <a:xfrm>
            <a:off x="5323857" y="5380913"/>
            <a:ext cx="2996919" cy="369332"/>
          </a:xfrm>
          <a:prstGeom prst="rect">
            <a:avLst/>
          </a:prstGeom>
          <a:noFill/>
        </p:spPr>
        <p:txBody>
          <a:bodyPr wrap="square" rtlCol="0">
            <a:spAutoFit/>
          </a:bodyPr>
          <a:lstStyle/>
          <a:p>
            <a:pPr algn="ctr"/>
            <a:r>
              <a:rPr lang="en-US" dirty="0" smtClean="0"/>
              <a:t>Video: Oil Spills</a:t>
            </a:r>
            <a:endParaRPr lang="en-US" dirty="0"/>
          </a:p>
        </p:txBody>
      </p:sp>
    </p:spTree>
    <p:extLst>
      <p:ext uri="{BB962C8B-B14F-4D97-AF65-F5344CB8AC3E}">
        <p14:creationId xmlns:p14="http://schemas.microsoft.com/office/powerpoint/2010/main" val="3324490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12932"/>
            <a:ext cx="7772400" cy="1470025"/>
          </a:xfrm>
        </p:spPr>
        <p:txBody>
          <a:bodyPr>
            <a:normAutofit fontScale="90000"/>
          </a:bodyPr>
          <a:lstStyle/>
          <a:p>
            <a:r>
              <a:rPr lang="en-US" sz="8000" dirty="0" smtClean="0"/>
              <a:t>Setting the Stage:</a:t>
            </a:r>
            <a:br>
              <a:rPr lang="en-US" sz="8000" dirty="0" smtClean="0"/>
            </a:br>
            <a:r>
              <a:rPr lang="en-US" sz="4900" i="1" dirty="0" smtClean="0"/>
              <a:t>Human Impact on Water Quality</a:t>
            </a:r>
            <a:endParaRPr lang="en-US" sz="4900" i="1" dirty="0"/>
          </a:p>
        </p:txBody>
      </p:sp>
      <p:pic>
        <p:nvPicPr>
          <p:cNvPr id="2" name="Picture 1" descr="Screen Shot 2013-04-25 at 11.2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570" y="3336186"/>
            <a:ext cx="4584120" cy="2713051"/>
          </a:xfrm>
          <a:prstGeom prst="rect">
            <a:avLst/>
          </a:prstGeom>
        </p:spPr>
      </p:pic>
      <p:sp>
        <p:nvSpPr>
          <p:cNvPr id="5" name="TextBox 4"/>
          <p:cNvSpPr txBox="1"/>
          <p:nvPr/>
        </p:nvSpPr>
        <p:spPr>
          <a:xfrm>
            <a:off x="2884343" y="6082163"/>
            <a:ext cx="2996919" cy="369332"/>
          </a:xfrm>
          <a:prstGeom prst="rect">
            <a:avLst/>
          </a:prstGeom>
          <a:noFill/>
        </p:spPr>
        <p:txBody>
          <a:bodyPr wrap="square" rtlCol="0">
            <a:spAutoFit/>
          </a:bodyPr>
          <a:lstStyle/>
          <a:p>
            <a:pPr algn="ctr"/>
            <a:r>
              <a:rPr lang="en-US" dirty="0" smtClean="0"/>
              <a:t>Video: Intro</a:t>
            </a:r>
            <a:endParaRPr lang="en-US" dirty="0"/>
          </a:p>
        </p:txBody>
      </p:sp>
    </p:spTree>
    <p:extLst>
      <p:ext uri="{BB962C8B-B14F-4D97-AF65-F5344CB8AC3E}">
        <p14:creationId xmlns:p14="http://schemas.microsoft.com/office/powerpoint/2010/main" val="194847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463" y="1804848"/>
            <a:ext cx="5006871" cy="4144462"/>
          </a:xfrm>
        </p:spPr>
        <p:txBody>
          <a:bodyPr>
            <a:noAutofit/>
          </a:bodyPr>
          <a:lstStyle/>
          <a:p>
            <a:r>
              <a:rPr lang="en-US" sz="6000" dirty="0" smtClean="0"/>
              <a:t>Activity: </a:t>
            </a:r>
            <a:br>
              <a:rPr lang="en-US" sz="6000" dirty="0" smtClean="0"/>
            </a:br>
            <a:r>
              <a:rPr lang="en-US" sz="4800" i="1" dirty="0" smtClean="0"/>
              <a:t>Observing the Influence of Acid Rain on Plant Growth</a:t>
            </a:r>
            <a:endParaRPr lang="en-US" sz="4800" i="1" dirty="0"/>
          </a:p>
        </p:txBody>
      </p:sp>
      <p:pic>
        <p:nvPicPr>
          <p:cNvPr id="2" name="Picture 1" descr="Screen Shot 2013-04-25 at 11.2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334" y="2490322"/>
            <a:ext cx="3362674" cy="2763671"/>
          </a:xfrm>
          <a:prstGeom prst="rect">
            <a:avLst/>
          </a:prstGeom>
        </p:spPr>
      </p:pic>
    </p:spTree>
    <p:extLst>
      <p:ext uri="{BB962C8B-B14F-4D97-AF65-F5344CB8AC3E}">
        <p14:creationId xmlns:p14="http://schemas.microsoft.com/office/powerpoint/2010/main" val="42222954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1802</TotalTime>
  <Words>973</Words>
  <Application>Microsoft Macintosh PowerPoint</Application>
  <PresentationFormat>On-screen Show (4:3)</PresentationFormat>
  <Paragraphs>79</Paragraphs>
  <Slides>18</Slides>
  <Notes>11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Your Effect on Water</vt:lpstr>
      <vt:lpstr>Background Information (for facilitator)</vt:lpstr>
      <vt:lpstr>Agenda</vt:lpstr>
      <vt:lpstr>Learning Objectives</vt:lpstr>
      <vt:lpstr>Today’s Vocabulary</vt:lpstr>
      <vt:lpstr>Setting the Stage</vt:lpstr>
      <vt:lpstr>Cyber Investigation &amp; Activity:  Effects of Pollution on the Water Supply</vt:lpstr>
      <vt:lpstr>Setting the Stage: Human Impact on Water Quality</vt:lpstr>
      <vt:lpstr>Activity:  Observing the Influence of Acid Rain on Plant Growth</vt:lpstr>
      <vt:lpstr>Cyber Investigation &amp; Activity:  Water Pollution Paperslides</vt:lpstr>
      <vt:lpstr>STEMtastic Careers</vt:lpstr>
      <vt:lpstr>Project: Fruit and Veggies</vt:lpstr>
      <vt:lpstr>Activity:  The Shallows</vt:lpstr>
      <vt:lpstr>Mind Snacks</vt:lpstr>
      <vt:lpstr>Dive into Digital Project</vt:lpstr>
      <vt:lpstr>STEMtastic Friday Celebration Preparation</vt:lpstr>
      <vt:lpstr>Notebook Reflection</vt:lpstr>
      <vt:lpstr>STEMtastic Friday Celebration with Parents</vt:lpstr>
    </vt:vector>
  </TitlesOfParts>
  <Manager/>
  <Company>Discovery Communications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Discovery Communications</dc:creator>
  <cp:keywords/>
  <dc:description/>
  <cp:lastModifiedBy>Discovery Communications</cp:lastModifiedBy>
  <cp:revision>49</cp:revision>
  <dcterms:created xsi:type="dcterms:W3CDTF">2013-04-24T18:35:30Z</dcterms:created>
  <dcterms:modified xsi:type="dcterms:W3CDTF">2013-04-26T16:33:51Z</dcterms:modified>
  <cp:category/>
</cp:coreProperties>
</file>