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2"/>
  </p:notesMasterIdLst>
  <p:sldIdLst>
    <p:sldId id="262" r:id="rId3"/>
    <p:sldId id="277" r:id="rId4"/>
    <p:sldId id="263" r:id="rId5"/>
    <p:sldId id="271" r:id="rId6"/>
    <p:sldId id="264" r:id="rId7"/>
    <p:sldId id="268" r:id="rId8"/>
    <p:sldId id="267" r:id="rId9"/>
    <p:sldId id="281" r:id="rId10"/>
    <p:sldId id="288" r:id="rId11"/>
    <p:sldId id="269" r:id="rId12"/>
    <p:sldId id="282" r:id="rId13"/>
    <p:sldId id="284" r:id="rId14"/>
    <p:sldId id="274" r:id="rId15"/>
    <p:sldId id="286" r:id="rId16"/>
    <p:sldId id="276" r:id="rId17"/>
    <p:sldId id="289" r:id="rId18"/>
    <p:sldId id="265" r:id="rId19"/>
    <p:sldId id="279" r:id="rId20"/>
    <p:sldId id="28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18A"/>
    <a:srgbClr val="0860B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24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0F79DA-75DF-654B-8E24-FE4D0D08C918}" type="datetimeFigureOut">
              <a:rPr lang="en-US" smtClean="0"/>
              <a:t>6/4/13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7766B0-D598-D644-97FE-94D825CD588D}" type="slidenum">
              <a:rPr lang="en-US" smtClean="0"/>
              <a:t>‹#›</a:t>
            </a:fld>
            <a:endParaRPr lang="en-US"/>
          </a:p>
        </p:txBody>
      </p:sp>
    </p:spTree>
    <p:extLst>
      <p:ext uri="{BB962C8B-B14F-4D97-AF65-F5344CB8AC3E}">
        <p14:creationId xmlns:p14="http://schemas.microsoft.com/office/powerpoint/2010/main" val="13893588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Tell students that today they will be investigating urban infrastructure, and how it is affected by earthquakes.  As they deepen their understanding of earthquakes and other geological settings and phenomena they should consider the location of their Dream School and/or the preparations needed based on where they decide to build.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Share the Interactive Vide</a:t>
            </a:r>
            <a:r>
              <a:rPr lang="en-US" sz="1200" u="none" kern="1200" dirty="0" smtClean="0">
                <a:solidFill>
                  <a:schemeClr val="tx1"/>
                </a:solidFill>
                <a:effectLst/>
                <a:latin typeface="+mn-lt"/>
                <a:ea typeface="+mn-ea"/>
                <a:cs typeface="+mn-cs"/>
              </a:rPr>
              <a:t>o</a:t>
            </a:r>
            <a:r>
              <a:rPr lang="en-US" sz="1200" b="0" u="none" kern="1200" dirty="0" smtClean="0">
                <a:solidFill>
                  <a:schemeClr val="tx1"/>
                </a:solidFill>
                <a:effectLst/>
                <a:latin typeface="+mn-lt"/>
                <a:ea typeface="+mn-ea"/>
                <a:cs typeface="+mn-cs"/>
              </a:rPr>
              <a:t> Earthquakes </a:t>
            </a:r>
            <a:r>
              <a:rPr lang="en-US" sz="1200" u="none"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the students. Explain to students that Earth’s crust is broken into many different pieces called tectonic plates, and that these plates are in constant, albeit very slow motion. This motion, along with the interaction between different tectonic plates, is what causes earthquakes.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7766B0-D598-D644-97FE-94D825CD588D}" type="slidenum">
              <a:rPr lang="en-US" smtClean="0"/>
              <a:t>7</a:t>
            </a:fld>
            <a:endParaRPr lang="en-US"/>
          </a:p>
        </p:txBody>
      </p:sp>
    </p:spTree>
    <p:extLst>
      <p:ext uri="{BB962C8B-B14F-4D97-AF65-F5344CB8AC3E}">
        <p14:creationId xmlns:p14="http://schemas.microsoft.com/office/powerpoint/2010/main" val="3447362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work on their Phase Four of their</a:t>
            </a:r>
            <a:r>
              <a:rPr lang="en-US" baseline="0" dirty="0" smtClean="0"/>
              <a:t> dream school design.</a:t>
            </a:r>
          </a:p>
          <a:p>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16</a:t>
            </a:fld>
            <a:endParaRPr lang="en-US"/>
          </a:p>
        </p:txBody>
      </p:sp>
    </p:spTree>
    <p:extLst>
      <p:ext uri="{BB962C8B-B14F-4D97-AF65-F5344CB8AC3E}">
        <p14:creationId xmlns:p14="http://schemas.microsoft.com/office/powerpoint/2010/main" val="1858775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18</a:t>
            </a:fld>
            <a:endParaRPr lang="en-US"/>
          </a:p>
        </p:txBody>
      </p:sp>
    </p:spTree>
    <p:extLst>
      <p:ext uri="{BB962C8B-B14F-4D97-AF65-F5344CB8AC3E}">
        <p14:creationId xmlns:p14="http://schemas.microsoft.com/office/powerpoint/2010/main" val="1858775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a precursor to Day 3, ask students the following question:  </a:t>
            </a:r>
          </a:p>
          <a:p>
            <a:pPr lvl="0"/>
            <a:r>
              <a:rPr lang="en-US" sz="1200" kern="1200" dirty="0" smtClean="0">
                <a:solidFill>
                  <a:schemeClr val="tx1"/>
                </a:solidFill>
                <a:effectLst/>
                <a:latin typeface="+mn-lt"/>
                <a:ea typeface="+mn-ea"/>
                <a:cs typeface="+mn-cs"/>
              </a:rPr>
              <a:t>What other geologic factors do you think must be accounted for when designing urban infrastructure?</a:t>
            </a:r>
          </a:p>
          <a:p>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19</a:t>
            </a:fld>
            <a:endParaRPr lang="en-US"/>
          </a:p>
        </p:txBody>
      </p:sp>
    </p:spTree>
    <p:extLst>
      <p:ext uri="{BB962C8B-B14F-4D97-AF65-F5344CB8AC3E}">
        <p14:creationId xmlns:p14="http://schemas.microsoft.com/office/powerpoint/2010/main" val="1469803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navigate to the </a:t>
            </a:r>
            <a:r>
              <a:rPr lang="en-US" sz="1200" u="none" kern="1200" dirty="0" smtClean="0">
                <a:solidFill>
                  <a:schemeClr val="tx1"/>
                </a:solidFill>
                <a:effectLst/>
                <a:latin typeface="+mn-lt"/>
                <a:ea typeface="+mn-ea"/>
                <a:cs typeface="+mn-cs"/>
              </a:rPr>
              <a:t>USGS Real-Time Earthquake Map</a:t>
            </a:r>
            <a:r>
              <a:rPr lang="en-US" sz="1200" kern="1200" dirty="0" smtClean="0">
                <a:solidFill>
                  <a:schemeClr val="tx1"/>
                </a:solidFill>
                <a:effectLst/>
                <a:latin typeface="+mn-lt"/>
                <a:ea typeface="+mn-ea"/>
                <a:cs typeface="+mn-cs"/>
              </a:rPr>
              <a:t>. Have students explore the map to see where recent earthquakes have occurred. Based on their locations, discuss whether any of these earthquakes may have affected major cities and if their proposed location for their Dream School might be impacted.</a:t>
            </a:r>
          </a:p>
          <a:p>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8</a:t>
            </a:fld>
            <a:endParaRPr lang="en-US"/>
          </a:p>
        </p:txBody>
      </p:sp>
    </p:spTree>
    <p:extLst>
      <p:ext uri="{BB962C8B-B14F-4D97-AF65-F5344CB8AC3E}">
        <p14:creationId xmlns:p14="http://schemas.microsoft.com/office/powerpoint/2010/main" val="91605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Show one or more of these video segments to introduce students to some of the ways that engineers design buildings to withstand earthquakes.  Ask the students why these designs are important.</a:t>
            </a:r>
          </a:p>
          <a:p>
            <a:pPr lvl="0"/>
            <a:r>
              <a:rPr lang="en-US" sz="1200" b="0" u="none" kern="1200" dirty="0" smtClean="0">
                <a:solidFill>
                  <a:schemeClr val="tx1"/>
                </a:solidFill>
                <a:effectLst/>
                <a:latin typeface="+mn-lt"/>
                <a:ea typeface="+mn-ea"/>
                <a:cs typeface="+mn-cs"/>
              </a:rPr>
              <a:t>Engineer Jose Rostrepo on Building Earthquake Resistant Buildings</a:t>
            </a:r>
            <a:r>
              <a:rPr lang="en-US" sz="1200" b="0" u="none" kern="1200" baseline="0" dirty="0" smtClean="0">
                <a:solidFill>
                  <a:schemeClr val="tx1"/>
                </a:solidFill>
                <a:effectLst/>
                <a:latin typeface="+mn-lt"/>
                <a:ea typeface="+mn-ea"/>
                <a:cs typeface="+mn-cs"/>
              </a:rPr>
              <a:t> </a:t>
            </a:r>
            <a:r>
              <a:rPr lang="en-US" sz="1200" b="0" u="none" kern="1200" dirty="0" smtClean="0">
                <a:solidFill>
                  <a:schemeClr val="tx1"/>
                </a:solidFill>
                <a:effectLst/>
                <a:latin typeface="+mn-lt"/>
                <a:ea typeface="+mn-ea"/>
                <a:cs typeface="+mn-cs"/>
              </a:rPr>
              <a:t>(1:38)</a:t>
            </a:r>
          </a:p>
          <a:p>
            <a:pPr lvl="0"/>
            <a:r>
              <a:rPr lang="en-US" sz="1200" b="0" u="none" kern="1200" dirty="0" smtClean="0">
                <a:solidFill>
                  <a:schemeClr val="tx1"/>
                </a:solidFill>
                <a:effectLst/>
                <a:latin typeface="+mn-lt"/>
                <a:ea typeface="+mn-ea"/>
                <a:cs typeface="+mn-cs"/>
              </a:rPr>
              <a:t>Full-Scale Tests</a:t>
            </a:r>
            <a:r>
              <a:rPr lang="en-US" sz="1200" b="0" u="none" kern="1200" baseline="0" dirty="0" smtClean="0">
                <a:solidFill>
                  <a:schemeClr val="tx1"/>
                </a:solidFill>
                <a:effectLst/>
                <a:latin typeface="+mn-lt"/>
                <a:ea typeface="+mn-ea"/>
                <a:cs typeface="+mn-cs"/>
              </a:rPr>
              <a:t> </a:t>
            </a:r>
            <a:r>
              <a:rPr lang="en-US" sz="1200" b="0" u="none" kern="1200" dirty="0" smtClean="0">
                <a:solidFill>
                  <a:schemeClr val="tx1"/>
                </a:solidFill>
                <a:effectLst/>
                <a:latin typeface="+mn-lt"/>
                <a:ea typeface="+mn-ea"/>
                <a:cs typeface="+mn-cs"/>
              </a:rPr>
              <a:t>(6.00)</a:t>
            </a:r>
          </a:p>
          <a:p>
            <a:pPr lvl="0"/>
            <a:r>
              <a:rPr lang="en-US" sz="1200" b="0" u="none" kern="1200" dirty="0" smtClean="0">
                <a:solidFill>
                  <a:schemeClr val="tx1"/>
                </a:solidFill>
                <a:effectLst/>
                <a:latin typeface="+mn-lt"/>
                <a:ea typeface="+mn-ea"/>
                <a:cs typeface="+mn-cs"/>
              </a:rPr>
              <a:t>4.0 Magnitude</a:t>
            </a:r>
            <a:r>
              <a:rPr lang="en-US" sz="1200" b="0" u="none" kern="1200" baseline="0" dirty="0" smtClean="0">
                <a:solidFill>
                  <a:schemeClr val="tx1"/>
                </a:solidFill>
                <a:effectLst/>
                <a:latin typeface="+mn-lt"/>
                <a:ea typeface="+mn-ea"/>
                <a:cs typeface="+mn-cs"/>
              </a:rPr>
              <a:t> </a:t>
            </a:r>
            <a:r>
              <a:rPr lang="en-US" sz="1200" b="0" u="none" kern="1200" dirty="0" smtClean="0">
                <a:solidFill>
                  <a:schemeClr val="tx1"/>
                </a:solidFill>
                <a:effectLst/>
                <a:latin typeface="+mn-lt"/>
                <a:ea typeface="+mn-ea"/>
                <a:cs typeface="+mn-cs"/>
              </a:rPr>
              <a:t>(5:04</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9</a:t>
            </a:fld>
            <a:endParaRPr lang="en-US"/>
          </a:p>
        </p:txBody>
      </p:sp>
    </p:spTree>
    <p:extLst>
      <p:ext uri="{BB962C8B-B14F-4D97-AF65-F5344CB8AC3E}">
        <p14:creationId xmlns:p14="http://schemas.microsoft.com/office/powerpoint/2010/main" val="3769365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Introduction: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Students working in small groups (3 or 4 students per group) will be challenged to build a variety of structures out of different-sized blocks made of different materials (rigid craft foam, cardboard, wood).  Their goal is to determine which combination of blocks produces the most stable structure and the least stable structure in a simulated “earthquake”. Each structure they test should contain exactly three blocks stacked one of top of the other.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Students should consider the following factors when designing their structures:</a:t>
            </a:r>
          </a:p>
          <a:p>
            <a:pPr lvl="0"/>
            <a:r>
              <a:rPr lang="en-US" sz="1200" kern="1200" dirty="0" smtClean="0">
                <a:solidFill>
                  <a:schemeClr val="tx1"/>
                </a:solidFill>
                <a:effectLst/>
                <a:latin typeface="+mn-lt"/>
                <a:ea typeface="+mn-ea"/>
                <a:cs typeface="+mn-cs"/>
              </a:rPr>
              <a:t>Weight distribution: Where is the heaviest block? Where is the lightest block?</a:t>
            </a:r>
          </a:p>
          <a:p>
            <a:pPr lvl="0"/>
            <a:r>
              <a:rPr lang="en-US" sz="1200" kern="1200" dirty="0" smtClean="0">
                <a:solidFill>
                  <a:schemeClr val="tx1"/>
                </a:solidFill>
                <a:effectLst/>
                <a:latin typeface="+mn-lt"/>
                <a:ea typeface="+mn-ea"/>
                <a:cs typeface="+mn-cs"/>
              </a:rPr>
              <a:t>Shape: Where is my building the widest? Where is it the narrowest?</a:t>
            </a:r>
          </a:p>
          <a:p>
            <a:r>
              <a:rPr lang="en-US" sz="1200" kern="1200" dirty="0" smtClean="0">
                <a:solidFill>
                  <a:schemeClr val="tx1"/>
                </a:solidFill>
                <a:effectLst/>
                <a:latin typeface="+mn-lt"/>
                <a:ea typeface="+mn-ea"/>
                <a:cs typeface="+mn-cs"/>
              </a:rPr>
              <a:t>Height: How tall is my building?</a:t>
            </a:r>
            <a:r>
              <a:rPr lang="en-US" dirty="0" smtClean="0">
                <a:effectLst/>
              </a:rPr>
              <a:t> </a:t>
            </a:r>
            <a:endParaRPr lang="en-US" sz="1200" kern="1200" dirty="0" smtClean="0">
              <a:solidFill>
                <a:schemeClr val="tx1"/>
              </a:solidFill>
              <a:effectLst/>
              <a:latin typeface="+mn-lt"/>
              <a:ea typeface="+mn-ea"/>
              <a:cs typeface="+mn-cs"/>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Follow the activity with a discussion about where the teams have decided to locate their Dream School.  Are their schools in an area where they should design and build for earthquakes?  Would they consider moving their location or decide to make the necessary adjustments to build for an earthquake?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10</a:t>
            </a:fld>
            <a:endParaRPr lang="en-US"/>
          </a:p>
        </p:txBody>
      </p:sp>
    </p:spTree>
    <p:extLst>
      <p:ext uri="{BB962C8B-B14F-4D97-AF65-F5344CB8AC3E}">
        <p14:creationId xmlns:p14="http://schemas.microsoft.com/office/powerpoint/2010/main" val="1858775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Location can be everything when it comes to infrastructure development.  People move to different towns and cities for a variety of reasons.  In this activity, students will develop movements that will coordinate with the song </a:t>
            </a:r>
            <a:r>
              <a:rPr lang="en-US" sz="1200" i="1" kern="1200" dirty="0" smtClean="0">
                <a:solidFill>
                  <a:schemeClr val="tx1"/>
                </a:solidFill>
                <a:effectLst/>
                <a:latin typeface="+mn-lt"/>
                <a:ea typeface="+mn-ea"/>
                <a:cs typeface="+mn-cs"/>
              </a:rPr>
              <a:t>People Move</a:t>
            </a:r>
            <a:r>
              <a:rPr lang="en-US" sz="1200" kern="1200" dirty="0" smtClean="0">
                <a:solidFill>
                  <a:schemeClr val="tx1"/>
                </a:solidFill>
                <a:effectLst/>
                <a:latin typeface="+mn-lt"/>
                <a:ea typeface="+mn-ea"/>
                <a:cs typeface="+mn-cs"/>
              </a:rPr>
              <a:t> by Lodge </a:t>
            </a:r>
            <a:r>
              <a:rPr lang="en-US" sz="1200" kern="1200" dirty="0" err="1" smtClean="0">
                <a:solidFill>
                  <a:schemeClr val="tx1"/>
                </a:solidFill>
                <a:effectLst/>
                <a:latin typeface="+mn-lt"/>
                <a:ea typeface="+mn-ea"/>
                <a:cs typeface="+mn-cs"/>
              </a:rPr>
              <a:t>McCammon</a:t>
            </a:r>
            <a:r>
              <a:rPr lang="en-US" sz="1200" kern="1200" dirty="0" smtClean="0">
                <a:solidFill>
                  <a:schemeClr val="tx1"/>
                </a:solidFill>
                <a:effectLst/>
                <a:latin typeface="+mn-lt"/>
                <a:ea typeface="+mn-ea"/>
                <a:cs typeface="+mn-cs"/>
              </a:rPr>
              <a:t>. Using the kinesthetic lectures students will practice their movements and get prepared to record their performance.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Have students listen to the song while reading the lyrics. Repeat as necessary. Then review the Kinesthetic Lectures associated with the song as a whole class in order to learn the content. Here is the full video for your reference. Break the class into five small groups, one group for each part of the song. Have each group perfect their part of the song using the following Kinesthetic Lectures as a guide.</a:t>
            </a:r>
          </a:p>
          <a:p>
            <a:r>
              <a:rPr lang="en-US" sz="1200" kern="1200" dirty="0" smtClean="0">
                <a:solidFill>
                  <a:schemeClr val="tx1"/>
                </a:solidFill>
                <a:effectLst/>
                <a:latin typeface="+mn-lt"/>
                <a:ea typeface="+mn-ea"/>
                <a:cs typeface="+mn-cs"/>
              </a:rPr>
              <a:t> </a:t>
            </a:r>
          </a:p>
          <a:p>
            <a:r>
              <a:rPr lang="en-US" sz="1200" u="none" kern="1200" dirty="0" smtClean="0">
                <a:solidFill>
                  <a:schemeClr val="tx1"/>
                </a:solidFill>
                <a:effectLst/>
                <a:latin typeface="+mn-lt"/>
                <a:ea typeface="+mn-ea"/>
                <a:cs typeface="+mn-cs"/>
              </a:rPr>
              <a:t>People Move (whole song)</a:t>
            </a:r>
          </a:p>
          <a:p>
            <a:r>
              <a:rPr lang="en-US" sz="1200" u="none" kern="1200" dirty="0" smtClean="0">
                <a:solidFill>
                  <a:schemeClr val="tx1"/>
                </a:solidFill>
                <a:effectLst/>
                <a:latin typeface="+mn-lt"/>
                <a:ea typeface="+mn-ea"/>
                <a:cs typeface="+mn-cs"/>
              </a:rPr>
              <a:t>People Move – Verse 1</a:t>
            </a:r>
          </a:p>
          <a:p>
            <a:r>
              <a:rPr lang="en-US" sz="1200" u="none" kern="1200" dirty="0" smtClean="0">
                <a:solidFill>
                  <a:schemeClr val="tx1"/>
                </a:solidFill>
                <a:effectLst/>
                <a:latin typeface="+mn-lt"/>
                <a:ea typeface="+mn-ea"/>
                <a:cs typeface="+mn-cs"/>
              </a:rPr>
              <a:t>People Move – Verse 2</a:t>
            </a:r>
          </a:p>
          <a:p>
            <a:r>
              <a:rPr lang="en-US" sz="1200" u="none" kern="1200" dirty="0" smtClean="0">
                <a:solidFill>
                  <a:schemeClr val="tx1"/>
                </a:solidFill>
                <a:effectLst/>
                <a:latin typeface="+mn-lt"/>
                <a:ea typeface="+mn-ea"/>
                <a:cs typeface="+mn-cs"/>
              </a:rPr>
              <a:t>People Move - Chorus</a:t>
            </a:r>
          </a:p>
          <a:p>
            <a:r>
              <a:rPr lang="en-US" sz="1200" u="none" kern="1200" dirty="0" smtClean="0">
                <a:solidFill>
                  <a:schemeClr val="tx1"/>
                </a:solidFill>
                <a:effectLst/>
                <a:latin typeface="+mn-lt"/>
                <a:ea typeface="+mn-ea"/>
                <a:cs typeface="+mn-cs"/>
              </a:rPr>
              <a:t>People Move - Bridge</a:t>
            </a:r>
          </a:p>
          <a:p>
            <a:r>
              <a:rPr lang="en-US" sz="1200" u="none"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Students are strongly encouraged to be creative by adding to or changing their section of the song using different movements or props that further illustrate the song’s content.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Film it in one-take. Final videos should avoid transitions, digital effects, or editing in order to focus on the content the students have learned.  Please make sure you have the appropriate permissions for all students who will appear on camera.</a:t>
            </a:r>
          </a:p>
          <a:p>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11</a:t>
            </a:fld>
            <a:endParaRPr lang="en-US"/>
          </a:p>
        </p:txBody>
      </p:sp>
    </p:spTree>
    <p:extLst>
      <p:ext uri="{BB962C8B-B14F-4D97-AF65-F5344CB8AC3E}">
        <p14:creationId xmlns:p14="http://schemas.microsoft.com/office/powerpoint/2010/main" val="339495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12</a:t>
            </a:fld>
            <a:endParaRPr lang="en-US"/>
          </a:p>
        </p:txBody>
      </p:sp>
    </p:spTree>
    <p:extLst>
      <p:ext uri="{BB962C8B-B14F-4D97-AF65-F5344CB8AC3E}">
        <p14:creationId xmlns:p14="http://schemas.microsoft.com/office/powerpoint/2010/main" val="1858775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Explore the career of a seismologist. Show students the video segment</a:t>
            </a:r>
            <a:r>
              <a:rPr lang="en-US" sz="1200" b="0" u="none" kern="1200" dirty="0" smtClean="0">
                <a:solidFill>
                  <a:schemeClr val="tx1"/>
                </a:solidFill>
                <a:effectLst/>
                <a:latin typeface="+mn-lt"/>
                <a:ea typeface="+mn-ea"/>
                <a:cs typeface="+mn-cs"/>
              </a:rPr>
              <a:t> Seismologist</a:t>
            </a:r>
            <a:r>
              <a:rPr lang="en-US" sz="1200" b="0" u="non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(4:17).</a:t>
            </a:r>
          </a:p>
          <a:p>
            <a:r>
              <a:rPr lang="en-US" sz="1200" kern="1200" dirty="0" smtClean="0">
                <a:solidFill>
                  <a:schemeClr val="tx1"/>
                </a:solidFill>
                <a:effectLst/>
                <a:latin typeface="+mn-lt"/>
                <a:ea typeface="+mn-ea"/>
                <a:cs typeface="+mn-cs"/>
              </a:rPr>
              <a:t>Use these prompts to discuss the video with the students:</a:t>
            </a:r>
          </a:p>
          <a:p>
            <a:pPr lvl="0"/>
            <a:r>
              <a:rPr lang="en-US" sz="1200" kern="1200" dirty="0" smtClean="0">
                <a:solidFill>
                  <a:schemeClr val="tx1"/>
                </a:solidFill>
                <a:effectLst/>
                <a:latin typeface="+mn-lt"/>
                <a:ea typeface="+mn-ea"/>
                <a:cs typeface="+mn-cs"/>
              </a:rPr>
              <a:t>How do seismologists learn about earthquakes?</a:t>
            </a:r>
          </a:p>
          <a:p>
            <a:pPr lvl="0"/>
            <a:r>
              <a:rPr lang="en-US" sz="1200" kern="1200" dirty="0" smtClean="0">
                <a:solidFill>
                  <a:schemeClr val="tx1"/>
                </a:solidFill>
                <a:effectLst/>
                <a:latin typeface="+mn-lt"/>
                <a:ea typeface="+mn-ea"/>
                <a:cs typeface="+mn-cs"/>
              </a:rPr>
              <a:t>How can the research that seismologists do be used to improve urban infrastructure?</a:t>
            </a:r>
          </a:p>
          <a:p>
            <a:endParaRPr lang="en-US" dirty="0" smtClean="0"/>
          </a:p>
        </p:txBody>
      </p:sp>
      <p:sp>
        <p:nvSpPr>
          <p:cNvPr id="4" name="Slide Number Placeholder 3"/>
          <p:cNvSpPr>
            <a:spLocks noGrp="1"/>
          </p:cNvSpPr>
          <p:nvPr>
            <p:ph type="sldNum" sz="quarter" idx="10"/>
          </p:nvPr>
        </p:nvSpPr>
        <p:spPr/>
        <p:txBody>
          <a:bodyPr/>
          <a:lstStyle/>
          <a:p>
            <a:fld id="{437766B0-D598-D644-97FE-94D825CD588D}" type="slidenum">
              <a:rPr lang="en-US" smtClean="0"/>
              <a:t>13</a:t>
            </a:fld>
            <a:endParaRPr lang="en-US"/>
          </a:p>
        </p:txBody>
      </p:sp>
    </p:spTree>
    <p:extLst>
      <p:ext uri="{BB962C8B-B14F-4D97-AF65-F5344CB8AC3E}">
        <p14:creationId xmlns:p14="http://schemas.microsoft.com/office/powerpoint/2010/main" val="1858775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work on their Phase Three of their</a:t>
            </a:r>
            <a:r>
              <a:rPr lang="en-US" baseline="0" dirty="0" smtClean="0"/>
              <a:t> dream school design.</a:t>
            </a:r>
          </a:p>
          <a:p>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14</a:t>
            </a:fld>
            <a:endParaRPr lang="en-US"/>
          </a:p>
        </p:txBody>
      </p:sp>
    </p:spTree>
    <p:extLst>
      <p:ext uri="{BB962C8B-B14F-4D97-AF65-F5344CB8AC3E}">
        <p14:creationId xmlns:p14="http://schemas.microsoft.com/office/powerpoint/2010/main" val="1858775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Distribute snacks to the students while they interact with the exploration,</a:t>
            </a:r>
            <a:r>
              <a:rPr lang="en-US" sz="1200" kern="1200" baseline="0" dirty="0" smtClean="0">
                <a:solidFill>
                  <a:schemeClr val="tx1"/>
                </a:solidFill>
                <a:effectLst/>
                <a:latin typeface="+mn-lt"/>
                <a:ea typeface="+mn-ea"/>
                <a:cs typeface="+mn-cs"/>
              </a:rPr>
              <a:t> How it shakes out.</a:t>
            </a:r>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15</a:t>
            </a:fld>
            <a:endParaRPr lang="en-US"/>
          </a:p>
        </p:txBody>
      </p:sp>
    </p:spTree>
    <p:extLst>
      <p:ext uri="{BB962C8B-B14F-4D97-AF65-F5344CB8AC3E}">
        <p14:creationId xmlns:p14="http://schemas.microsoft.com/office/powerpoint/2010/main" val="1858775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43CAB9-D871-404A-B73A-70AAFF88D845}" type="datetimeFigureOut">
              <a:rPr lang="en-US" smtClean="0"/>
              <a:t>6/4/13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31254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43CAB9-D871-404A-B73A-70AAFF88D845}" type="datetimeFigureOut">
              <a:rPr lang="en-US" smtClean="0"/>
              <a:t>6/4/13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1520943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43CAB9-D871-404A-B73A-70AAFF88D845}" type="datetimeFigureOut">
              <a:rPr lang="en-US" smtClean="0"/>
              <a:t>6/4/13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1264679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DF98F2-1E3A-754B-A994-3E1C426A0103}" type="datetimeFigureOut">
              <a:rPr lang="en-US" smtClean="0"/>
              <a:t>6/4/13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4005750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F98F2-1E3A-754B-A994-3E1C426A0103}" type="datetimeFigureOut">
              <a:rPr lang="en-US" smtClean="0"/>
              <a:t>6/4/13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4238279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DF98F2-1E3A-754B-A994-3E1C426A0103}" type="datetimeFigureOut">
              <a:rPr lang="en-US" smtClean="0"/>
              <a:t>6/4/13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3036269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DF98F2-1E3A-754B-A994-3E1C426A0103}" type="datetimeFigureOut">
              <a:rPr lang="en-US" smtClean="0"/>
              <a:t>6/4/13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3441178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DF98F2-1E3A-754B-A994-3E1C426A0103}" type="datetimeFigureOut">
              <a:rPr lang="en-US" smtClean="0"/>
              <a:t>6/4/13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326025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DF98F2-1E3A-754B-A994-3E1C426A0103}" type="datetimeFigureOut">
              <a:rPr lang="en-US" smtClean="0"/>
              <a:t>6/4/13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809620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F98F2-1E3A-754B-A994-3E1C426A0103}" type="datetimeFigureOut">
              <a:rPr lang="en-US" smtClean="0"/>
              <a:t>6/4/13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4172794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F98F2-1E3A-754B-A994-3E1C426A0103}" type="datetimeFigureOut">
              <a:rPr lang="en-US" smtClean="0"/>
              <a:t>6/4/13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61770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43CAB9-D871-404A-B73A-70AAFF88D845}" type="datetimeFigureOut">
              <a:rPr lang="en-US" smtClean="0"/>
              <a:t>6/4/13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46003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F98F2-1E3A-754B-A994-3E1C426A0103}" type="datetimeFigureOut">
              <a:rPr lang="en-US" smtClean="0"/>
              <a:t>6/4/13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3326737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F98F2-1E3A-754B-A994-3E1C426A0103}" type="datetimeFigureOut">
              <a:rPr lang="en-US" smtClean="0"/>
              <a:t>6/4/13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2897072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F98F2-1E3A-754B-A994-3E1C426A0103}" type="datetimeFigureOut">
              <a:rPr lang="en-US" smtClean="0"/>
              <a:t>6/4/13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3918939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43CAB9-D871-404A-B73A-70AAFF88D845}" type="datetimeFigureOut">
              <a:rPr lang="en-US" smtClean="0"/>
              <a:t>6/4/13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302599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43CAB9-D871-404A-B73A-70AAFF88D845}" type="datetimeFigureOut">
              <a:rPr lang="en-US" smtClean="0"/>
              <a:t>6/4/13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155159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43CAB9-D871-404A-B73A-70AAFF88D845}" type="datetimeFigureOut">
              <a:rPr lang="en-US" smtClean="0"/>
              <a:t>6/4/13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2702775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43CAB9-D871-404A-B73A-70AAFF88D845}" type="datetimeFigureOut">
              <a:rPr lang="en-US" smtClean="0"/>
              <a:t>6/4/13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305150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43CAB9-D871-404A-B73A-70AAFF88D845}" type="datetimeFigureOut">
              <a:rPr lang="en-US" smtClean="0"/>
              <a:t>6/4/13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2017859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43CAB9-D871-404A-B73A-70AAFF88D845}" type="datetimeFigureOut">
              <a:rPr lang="en-US" smtClean="0"/>
              <a:t>6/4/13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236888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43CAB9-D871-404A-B73A-70AAFF88D845}" type="datetimeFigureOut">
              <a:rPr lang="en-US" smtClean="0"/>
              <a:t>6/4/13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41194927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43CAB9-D871-404A-B73A-70AAFF88D845}" type="datetimeFigureOut">
              <a:rPr lang="en-US" smtClean="0"/>
              <a:t>6/4/13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11D10-D281-EF4A-8938-2A218D912949}"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318020" y="6243743"/>
            <a:ext cx="2383155" cy="529590"/>
          </a:xfrm>
          <a:prstGeom prst="rect">
            <a:avLst/>
          </a:prstGeom>
        </p:spPr>
      </p:pic>
    </p:spTree>
    <p:extLst>
      <p:ext uri="{BB962C8B-B14F-4D97-AF65-F5344CB8AC3E}">
        <p14:creationId xmlns:p14="http://schemas.microsoft.com/office/powerpoint/2010/main" val="107227638"/>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0860B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F98F2-1E3A-754B-A994-3E1C426A0103}" type="datetimeFigureOut">
              <a:rPr lang="en-US" smtClean="0"/>
              <a:t>6/4/13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4FD17-FEAC-674B-AAE4-6A4114EED905}"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96805" y="264031"/>
            <a:ext cx="5560695" cy="1235710"/>
          </a:xfrm>
          <a:prstGeom prst="rect">
            <a:avLst/>
          </a:prstGeom>
        </p:spPr>
      </p:pic>
    </p:spTree>
    <p:extLst>
      <p:ext uri="{BB962C8B-B14F-4D97-AF65-F5344CB8AC3E}">
        <p14:creationId xmlns:p14="http://schemas.microsoft.com/office/powerpoint/2010/main" val="1936124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rgbClr val="5B318A"/>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earthquake.usgs.gov/earthquakes/map/" TargetMode="External"/><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799" y="2130425"/>
            <a:ext cx="7999069" cy="1470025"/>
          </a:xfrm>
        </p:spPr>
        <p:txBody>
          <a:bodyPr>
            <a:normAutofit fontScale="90000"/>
          </a:bodyPr>
          <a:lstStyle/>
          <a:p>
            <a:r>
              <a:rPr lang="en-US" sz="8000" dirty="0" smtClean="0"/>
              <a:t>Urban Infrastructure and Earthquakes</a:t>
            </a:r>
            <a:endParaRPr lang="en-US" sz="8000" dirty="0"/>
          </a:p>
        </p:txBody>
      </p:sp>
      <p:sp>
        <p:nvSpPr>
          <p:cNvPr id="5" name="Subtitle 4"/>
          <p:cNvSpPr>
            <a:spLocks noGrp="1"/>
          </p:cNvSpPr>
          <p:nvPr>
            <p:ph type="subTitle" idx="1"/>
          </p:nvPr>
        </p:nvSpPr>
        <p:spPr/>
        <p:txBody>
          <a:bodyPr/>
          <a:lstStyle/>
          <a:p>
            <a:r>
              <a:rPr lang="en-US" dirty="0" smtClean="0"/>
              <a:t>School/program name</a:t>
            </a:r>
          </a:p>
          <a:p>
            <a:r>
              <a:rPr lang="en-US" dirty="0" smtClean="0"/>
              <a:t>Date</a:t>
            </a:r>
            <a:endParaRPr lang="en-US" dirty="0"/>
          </a:p>
        </p:txBody>
      </p:sp>
    </p:spTree>
    <p:extLst>
      <p:ext uri="{BB962C8B-B14F-4D97-AF65-F5344CB8AC3E}">
        <p14:creationId xmlns:p14="http://schemas.microsoft.com/office/powerpoint/2010/main" val="9728865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416175"/>
            <a:ext cx="7772400" cy="1470025"/>
          </a:xfrm>
        </p:spPr>
        <p:txBody>
          <a:bodyPr>
            <a:noAutofit/>
          </a:bodyPr>
          <a:lstStyle/>
          <a:p>
            <a:r>
              <a:rPr lang="en-US" sz="6000" dirty="0" smtClean="0"/>
              <a:t>Activity: </a:t>
            </a:r>
            <a:br>
              <a:rPr lang="en-US" sz="6000" dirty="0" smtClean="0"/>
            </a:br>
            <a:r>
              <a:rPr lang="en-US" sz="6000" dirty="0" smtClean="0"/>
              <a:t>Building for an Earthquake</a:t>
            </a:r>
            <a:endParaRPr lang="en-US" sz="6000" dirty="0"/>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244900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8000" dirty="0" smtClean="0"/>
              <a:t>Activity: </a:t>
            </a:r>
            <a:br>
              <a:rPr lang="en-US" sz="8000" dirty="0" smtClean="0"/>
            </a:br>
            <a:r>
              <a:rPr lang="en-US" sz="8000" dirty="0" smtClean="0"/>
              <a:t>People Move</a:t>
            </a:r>
            <a:endParaRPr lang="en-US" sz="8000"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948068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 y="2294920"/>
            <a:ext cx="9144000" cy="1470025"/>
          </a:xfrm>
        </p:spPr>
        <p:txBody>
          <a:bodyPr>
            <a:noAutofit/>
          </a:bodyPr>
          <a:lstStyle/>
          <a:p>
            <a:r>
              <a:rPr lang="en-US" sz="8000" dirty="0" err="1" smtClean="0"/>
              <a:t>STEMtastic</a:t>
            </a:r>
            <a:r>
              <a:rPr lang="en-US" sz="8000" dirty="0" smtClean="0"/>
              <a:t> </a:t>
            </a:r>
            <a:br>
              <a:rPr lang="en-US" sz="8000" dirty="0" smtClean="0"/>
            </a:br>
            <a:r>
              <a:rPr lang="en-US" sz="8000" dirty="0" smtClean="0"/>
              <a:t>Careers</a:t>
            </a:r>
            <a:endParaRPr lang="en-US" sz="8000" dirty="0"/>
          </a:p>
        </p:txBody>
      </p:sp>
    </p:spTree>
    <p:extLst>
      <p:ext uri="{BB962C8B-B14F-4D97-AF65-F5344CB8AC3E}">
        <p14:creationId xmlns:p14="http://schemas.microsoft.com/office/powerpoint/2010/main" val="29207960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58775" y="1927325"/>
            <a:ext cx="3801736" cy="363520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lnSpc>
                <a:spcPct val="150000"/>
              </a:lnSpc>
              <a:buSzPct val="100000"/>
              <a:buBlip>
                <a:blip r:embed="rId3"/>
              </a:buBlip>
            </a:pPr>
            <a:r>
              <a:rPr lang="en-US" sz="2400" dirty="0" smtClean="0">
                <a:solidFill>
                  <a:schemeClr val="tx1"/>
                </a:solidFill>
              </a:rPr>
              <a:t>How do seismologists learn about earthquakes?</a:t>
            </a:r>
          </a:p>
          <a:p>
            <a:pPr marL="285750" indent="-285750" algn="l">
              <a:lnSpc>
                <a:spcPct val="150000"/>
              </a:lnSpc>
              <a:buSzPct val="100000"/>
              <a:buBlip>
                <a:blip r:embed="rId3"/>
              </a:buBlip>
            </a:pPr>
            <a:r>
              <a:rPr lang="en-US" sz="2400" dirty="0" smtClean="0">
                <a:solidFill>
                  <a:schemeClr val="tx1"/>
                </a:solidFill>
              </a:rPr>
              <a:t>How can the research that seismologists do be used to improve urban infrastructure?</a:t>
            </a:r>
            <a:endParaRPr lang="en-US" sz="2400" dirty="0">
              <a:solidFill>
                <a:schemeClr val="tx1"/>
              </a:solidFill>
            </a:endParaRPr>
          </a:p>
        </p:txBody>
      </p:sp>
      <p:sp>
        <p:nvSpPr>
          <p:cNvPr id="8" name="TextBox 7"/>
          <p:cNvSpPr txBox="1"/>
          <p:nvPr/>
        </p:nvSpPr>
        <p:spPr>
          <a:xfrm>
            <a:off x="4272158" y="5036618"/>
            <a:ext cx="4105339" cy="369332"/>
          </a:xfrm>
          <a:prstGeom prst="rect">
            <a:avLst/>
          </a:prstGeom>
          <a:noFill/>
        </p:spPr>
        <p:txBody>
          <a:bodyPr wrap="square" rtlCol="0">
            <a:spAutoFit/>
          </a:bodyPr>
          <a:lstStyle/>
          <a:p>
            <a:r>
              <a:rPr lang="en-US" dirty="0" smtClean="0"/>
              <a:t>Video: Seismologist</a:t>
            </a:r>
            <a:endParaRPr lang="en-US" dirty="0"/>
          </a:p>
        </p:txBody>
      </p:sp>
      <p:pic>
        <p:nvPicPr>
          <p:cNvPr id="2" name="Picture 1" descr="Screen Shot 2013-06-03 at 11.44.1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2158" y="2267459"/>
            <a:ext cx="4525831" cy="2776521"/>
          </a:xfrm>
          <a:prstGeom prst="rect">
            <a:avLst/>
          </a:prstGeom>
        </p:spPr>
      </p:pic>
    </p:spTree>
    <p:extLst>
      <p:ext uri="{BB962C8B-B14F-4D97-AF65-F5344CB8AC3E}">
        <p14:creationId xmlns:p14="http://schemas.microsoft.com/office/powerpoint/2010/main" val="37309713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 y="2707670"/>
            <a:ext cx="9144000" cy="1470025"/>
          </a:xfrm>
        </p:spPr>
        <p:txBody>
          <a:bodyPr>
            <a:noAutofit/>
          </a:bodyPr>
          <a:lstStyle/>
          <a:p>
            <a:r>
              <a:rPr lang="en-US" sz="6000" dirty="0" smtClean="0"/>
              <a:t>Dream School Engineering Challenge: Phase Three</a:t>
            </a:r>
            <a:endParaRPr lang="en-US" sz="6000" dirty="0"/>
          </a:p>
        </p:txBody>
      </p:sp>
    </p:spTree>
    <p:extLst>
      <p:ext uri="{BB962C8B-B14F-4D97-AF65-F5344CB8AC3E}">
        <p14:creationId xmlns:p14="http://schemas.microsoft.com/office/powerpoint/2010/main" val="27167666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555" y="2604292"/>
            <a:ext cx="4910499" cy="1470025"/>
          </a:xfrm>
        </p:spPr>
        <p:txBody>
          <a:bodyPr>
            <a:noAutofit/>
          </a:bodyPr>
          <a:lstStyle/>
          <a:p>
            <a:r>
              <a:rPr lang="en-US" sz="6000" dirty="0" smtClean="0"/>
              <a:t>Mind </a:t>
            </a:r>
            <a:br>
              <a:rPr lang="en-US" sz="6000" dirty="0" smtClean="0"/>
            </a:br>
            <a:r>
              <a:rPr lang="en-US" sz="6000" dirty="0" smtClean="0"/>
              <a:t>Snacks</a:t>
            </a:r>
            <a:endParaRPr lang="en-US" sz="6000" dirty="0"/>
          </a:p>
        </p:txBody>
      </p:sp>
      <p:pic>
        <p:nvPicPr>
          <p:cNvPr id="2" name="Picture 1" descr="Screen Shot 2013-06-03 at 11.51.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2414" y="2207380"/>
            <a:ext cx="4691523" cy="2945982"/>
          </a:xfrm>
          <a:prstGeom prst="rect">
            <a:avLst/>
          </a:prstGeom>
        </p:spPr>
      </p:pic>
    </p:spTree>
    <p:extLst>
      <p:ext uri="{BB962C8B-B14F-4D97-AF65-F5344CB8AC3E}">
        <p14:creationId xmlns:p14="http://schemas.microsoft.com/office/powerpoint/2010/main" val="8474533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 y="2707670"/>
            <a:ext cx="9144000" cy="1470025"/>
          </a:xfrm>
        </p:spPr>
        <p:txBody>
          <a:bodyPr>
            <a:noAutofit/>
          </a:bodyPr>
          <a:lstStyle/>
          <a:p>
            <a:r>
              <a:rPr lang="en-US" sz="6000" dirty="0" smtClean="0"/>
              <a:t>Dream School Engineering Challenge: Phase Four</a:t>
            </a:r>
            <a:endParaRPr lang="en-US" sz="6000" dirty="0"/>
          </a:p>
        </p:txBody>
      </p:sp>
    </p:spTree>
    <p:extLst>
      <p:ext uri="{BB962C8B-B14F-4D97-AF65-F5344CB8AC3E}">
        <p14:creationId xmlns:p14="http://schemas.microsoft.com/office/powerpoint/2010/main" val="33812073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Notebook Reflection</a:t>
            </a:r>
            <a:endParaRPr lang="en-US" dirty="0"/>
          </a:p>
        </p:txBody>
      </p:sp>
      <p:sp>
        <p:nvSpPr>
          <p:cNvPr id="3" name="Content Placeholder 2"/>
          <p:cNvSpPr>
            <a:spLocks noGrp="1"/>
          </p:cNvSpPr>
          <p:nvPr>
            <p:ph idx="1"/>
          </p:nvPr>
        </p:nvSpPr>
        <p:spPr>
          <a:xfrm>
            <a:off x="978085" y="1600200"/>
            <a:ext cx="7255348" cy="4525963"/>
          </a:xfrm>
        </p:spPr>
        <p:txBody>
          <a:bodyPr>
            <a:noAutofit/>
          </a:bodyPr>
          <a:lstStyle/>
          <a:p>
            <a:pPr marL="285750" lvl="0" indent="-285750">
              <a:lnSpc>
                <a:spcPct val="150000"/>
              </a:lnSpc>
              <a:buSzPct val="100000"/>
              <a:buBlip>
                <a:blip r:embed="rId2"/>
              </a:buBlip>
            </a:pPr>
            <a:r>
              <a:rPr lang="en-US" sz="2800" dirty="0" smtClean="0"/>
              <a:t> Based </a:t>
            </a:r>
            <a:r>
              <a:rPr lang="en-US" sz="2800" dirty="0" smtClean="0"/>
              <a:t>on </a:t>
            </a:r>
            <a:r>
              <a:rPr lang="en-US" sz="2800" dirty="0"/>
              <a:t>what have you learned about urban infrastructure and earthquakes, what measures is your team taking to make sure your </a:t>
            </a:r>
            <a:r>
              <a:rPr lang="en-US" sz="2800" dirty="0" smtClean="0"/>
              <a:t>school is safe?</a:t>
            </a:r>
            <a:endParaRPr lang="en-US" sz="2800" dirty="0">
              <a:latin typeface="Arial"/>
              <a:cs typeface="Arial"/>
            </a:endParaRPr>
          </a:p>
          <a:p>
            <a:endParaRPr lang="en-US" sz="2800" dirty="0"/>
          </a:p>
        </p:txBody>
      </p:sp>
    </p:spTree>
    <p:extLst>
      <p:ext uri="{BB962C8B-B14F-4D97-AF65-F5344CB8AC3E}">
        <p14:creationId xmlns:p14="http://schemas.microsoft.com/office/powerpoint/2010/main" val="427038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 y="2707670"/>
            <a:ext cx="9144000" cy="1470025"/>
          </a:xfrm>
        </p:spPr>
        <p:txBody>
          <a:bodyPr>
            <a:noAutofit/>
          </a:bodyPr>
          <a:lstStyle/>
          <a:p>
            <a:r>
              <a:rPr lang="en-US" sz="6000" dirty="0" smtClean="0"/>
              <a:t>Wrap Up</a:t>
            </a:r>
            <a:endParaRPr lang="en-US" sz="6000" dirty="0"/>
          </a:p>
        </p:txBody>
      </p:sp>
    </p:spTree>
    <p:extLst>
      <p:ext uri="{BB962C8B-B14F-4D97-AF65-F5344CB8AC3E}">
        <p14:creationId xmlns:p14="http://schemas.microsoft.com/office/powerpoint/2010/main" val="154446258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487" y="1417638"/>
            <a:ext cx="7357536" cy="4525963"/>
          </a:xfrm>
        </p:spPr>
        <p:txBody>
          <a:bodyPr>
            <a:noAutofit/>
          </a:bodyPr>
          <a:lstStyle/>
          <a:p>
            <a:pPr marL="285750" indent="-285750">
              <a:lnSpc>
                <a:spcPct val="150000"/>
              </a:lnSpc>
              <a:buSzPct val="100000"/>
              <a:buBlip>
                <a:blip r:embed="rId3"/>
              </a:buBlip>
            </a:pPr>
            <a:r>
              <a:rPr lang="en-US" dirty="0">
                <a:latin typeface="Arial"/>
                <a:cs typeface="Arial"/>
              </a:rPr>
              <a:t> </a:t>
            </a:r>
            <a:r>
              <a:rPr lang="en-US" dirty="0" smtClean="0">
                <a:latin typeface="Arial"/>
                <a:cs typeface="Arial"/>
              </a:rPr>
              <a:t>What other geologic factors do you think must be accounted for when designing urban infrastructure?</a:t>
            </a:r>
            <a:endParaRPr lang="en-US" dirty="0"/>
          </a:p>
        </p:txBody>
      </p:sp>
      <p:sp>
        <p:nvSpPr>
          <p:cNvPr id="5" name="Title 4"/>
          <p:cNvSpPr>
            <a:spLocks noGrp="1"/>
          </p:cNvSpPr>
          <p:nvPr>
            <p:ph type="title"/>
          </p:nvPr>
        </p:nvSpPr>
        <p:spPr/>
        <p:txBody>
          <a:bodyPr/>
          <a:lstStyle/>
          <a:p>
            <a:r>
              <a:rPr lang="en-US" dirty="0" smtClean="0"/>
              <a:t>Think about this…</a:t>
            </a:r>
            <a:endParaRPr lang="en-US" dirty="0"/>
          </a:p>
        </p:txBody>
      </p:sp>
    </p:spTree>
    <p:extLst>
      <p:ext uri="{BB962C8B-B14F-4D97-AF65-F5344CB8AC3E}">
        <p14:creationId xmlns:p14="http://schemas.microsoft.com/office/powerpoint/2010/main" val="13816862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Information</a:t>
            </a:r>
            <a:br>
              <a:rPr lang="en-US" dirty="0" smtClean="0"/>
            </a:br>
            <a:r>
              <a:rPr lang="en-US" sz="3600" dirty="0" smtClean="0"/>
              <a:t>(for facilitator)</a:t>
            </a:r>
            <a:endParaRPr lang="en-US" sz="3600" dirty="0"/>
          </a:p>
        </p:txBody>
      </p:sp>
      <p:sp>
        <p:nvSpPr>
          <p:cNvPr id="3" name="Content Placeholder 2"/>
          <p:cNvSpPr>
            <a:spLocks noGrp="1"/>
          </p:cNvSpPr>
          <p:nvPr>
            <p:ph idx="1"/>
          </p:nvPr>
        </p:nvSpPr>
        <p:spPr>
          <a:xfrm>
            <a:off x="635053" y="1600200"/>
            <a:ext cx="8051747" cy="4762331"/>
          </a:xfrm>
        </p:spPr>
        <p:txBody>
          <a:bodyPr>
            <a:noAutofit/>
          </a:bodyPr>
          <a:lstStyle/>
          <a:p>
            <a:r>
              <a:rPr lang="en-US" sz="1050" dirty="0"/>
              <a:t>Earthquakes are caused by the stress built up in rocks that make up the crust of the earth. As plates move along the mantle, they collide, move away from each other, and slide past each other at plate boundaries. These motions cause a build up of energy in the crust, and when the energy reaches a threshold, the energy is released as seismic waves or </a:t>
            </a:r>
            <a:r>
              <a:rPr lang="en-US" sz="1050" dirty="0" smtClean="0"/>
              <a:t>earthquakes. Earthquakes </a:t>
            </a:r>
            <a:r>
              <a:rPr lang="en-US" sz="1050" dirty="0"/>
              <a:t>most frequently occur along plate boundaries.</a:t>
            </a:r>
          </a:p>
          <a:p>
            <a:endParaRPr lang="en-US" sz="1050" dirty="0"/>
          </a:p>
          <a:p>
            <a:r>
              <a:rPr lang="en-US" sz="1050" dirty="0"/>
              <a:t>There are three types of plate boundaries: convergent, divergent, and transform. At convergent plate boundaries, continental-continental or oceanic-continental plates move toward each other. An example of a well-known convergent boundary is the Himalayas, where the Indian Plate is colliding with the Eurasian Plate. Divergent plate boundaries describe plates that move away from each other. The most recognizable oceanic-oceanic divergent plate boundary is the Mid Atlantic Ocean Ridge, where the Eurasian Plate is moving away from the North American Plate. The San Andreas Fault in California is the site of a transform boundary, where two continental plates are moving in opposite directions of each other. Frequent earthquakes are a result of this active plate boundary.</a:t>
            </a:r>
          </a:p>
          <a:p>
            <a:pPr marL="0" indent="0">
              <a:buNone/>
            </a:pPr>
            <a:r>
              <a:rPr lang="en-US" sz="1050" dirty="0"/>
              <a:t> </a:t>
            </a:r>
          </a:p>
          <a:p>
            <a:r>
              <a:rPr lang="en-US" sz="1050" dirty="0"/>
              <a:t>Major earthquakes typically cause significant damage to infrastructure and property, including bridges, buildings, and homes. Engineers design structures to minimize the damage caused by earthquakes, particularly in areas where frequent earthquakes occur. When engineers design these structures, they consider materials that are both strong and flexible to withstand the swaying motion resulting from earthquakes.</a:t>
            </a:r>
          </a:p>
          <a:p>
            <a:pPr marL="0" indent="0">
              <a:buNone/>
            </a:pPr>
            <a:r>
              <a:rPr lang="en-US" sz="1050" dirty="0"/>
              <a:t> </a:t>
            </a:r>
          </a:p>
          <a:p>
            <a:r>
              <a:rPr lang="en-US" sz="1050" dirty="0"/>
              <a:t>People can take preventative measures to prepare for an earthquake by gathering and storing supplies and food. Immediately after an earthquake, grocery stores are often closed and food and medical supplies can be in short supply or unavailable. Learning CPR or First Aid or taking an emergency medical training course can help people better tend to those injured during the earthquake.</a:t>
            </a:r>
          </a:p>
          <a:p>
            <a:pPr marL="0" indent="0">
              <a:buNone/>
            </a:pPr>
            <a:r>
              <a:rPr lang="en-US" sz="1050" dirty="0"/>
              <a:t> </a:t>
            </a:r>
          </a:p>
          <a:p>
            <a:r>
              <a:rPr lang="en-US" sz="1050" dirty="0"/>
              <a:t>Although aftershocks and tremors are concerns for people after earthquakes, earthquake epicenters located near an ocean may also have to contend with potential tsunamis—tidal waves resulting from earthquakes that happen underwater. In such places, preventative measures are taken to minimize damage to cities, including buildings, homes and people. In densely populated areas, engineers may build artificial barriers to block out tsunami waves that approach coastlines.</a:t>
            </a:r>
          </a:p>
        </p:txBody>
      </p:sp>
    </p:spTree>
    <p:extLst>
      <p:ext uri="{BB962C8B-B14F-4D97-AF65-F5344CB8AC3E}">
        <p14:creationId xmlns:p14="http://schemas.microsoft.com/office/powerpoint/2010/main" val="11301063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598315" y="1606797"/>
            <a:ext cx="5354809" cy="4525963"/>
          </a:xfrm>
        </p:spPr>
        <p:txBody>
          <a:bodyPr>
            <a:noAutofit/>
          </a:bodyPr>
          <a:lstStyle/>
          <a:p>
            <a:pPr marL="285750" indent="-285750">
              <a:lnSpc>
                <a:spcPct val="150000"/>
              </a:lnSpc>
              <a:buSzPct val="100000"/>
              <a:buBlip>
                <a:blip r:embed="rId2"/>
              </a:buBlip>
            </a:pPr>
            <a:r>
              <a:rPr lang="en-US" sz="1000" dirty="0">
                <a:latin typeface="Arial"/>
                <a:cs typeface="Arial"/>
              </a:rPr>
              <a:t>Opening (30 minutes) </a:t>
            </a:r>
          </a:p>
          <a:p>
            <a:pPr marL="285750" indent="-285750">
              <a:lnSpc>
                <a:spcPct val="150000"/>
              </a:lnSpc>
              <a:buSzPct val="100000"/>
              <a:buBlip>
                <a:blip r:embed="rId2"/>
              </a:buBlip>
            </a:pPr>
            <a:r>
              <a:rPr lang="en-US" sz="1000" dirty="0">
                <a:latin typeface="Arial"/>
                <a:cs typeface="Arial"/>
              </a:rPr>
              <a:t>Setting the Stage </a:t>
            </a:r>
            <a:r>
              <a:rPr lang="en-US" sz="1000" dirty="0" smtClean="0">
                <a:latin typeface="Arial"/>
                <a:cs typeface="Arial"/>
              </a:rPr>
              <a:t>(45 minutes</a:t>
            </a:r>
            <a:r>
              <a:rPr lang="en-US" sz="1000" dirty="0">
                <a:latin typeface="Arial"/>
                <a:cs typeface="Arial"/>
              </a:rPr>
              <a:t>)</a:t>
            </a:r>
          </a:p>
          <a:p>
            <a:pPr marL="285750" indent="-285750">
              <a:lnSpc>
                <a:spcPct val="150000"/>
              </a:lnSpc>
              <a:buSzPct val="100000"/>
              <a:buBlip>
                <a:blip r:embed="rId2"/>
              </a:buBlip>
            </a:pPr>
            <a:r>
              <a:rPr lang="en-US" sz="1000" dirty="0">
                <a:latin typeface="Arial"/>
                <a:cs typeface="Arial"/>
              </a:rPr>
              <a:t>Activity: </a:t>
            </a:r>
            <a:r>
              <a:rPr lang="en-US" sz="1000" dirty="0" smtClean="0">
                <a:latin typeface="Arial"/>
                <a:cs typeface="Arial"/>
              </a:rPr>
              <a:t>Introduce Building for an Earthquake (15 </a:t>
            </a:r>
            <a:r>
              <a:rPr lang="en-US" sz="1000" dirty="0">
                <a:latin typeface="Arial"/>
                <a:cs typeface="Arial"/>
              </a:rPr>
              <a:t>minutes)</a:t>
            </a:r>
          </a:p>
          <a:p>
            <a:pPr marL="285750" indent="-285750">
              <a:lnSpc>
                <a:spcPct val="150000"/>
              </a:lnSpc>
              <a:buSzPct val="100000"/>
              <a:buBlip>
                <a:blip r:embed="rId2"/>
              </a:buBlip>
            </a:pPr>
            <a:r>
              <a:rPr lang="en-US" sz="1000" dirty="0">
                <a:latin typeface="Arial"/>
                <a:cs typeface="Arial"/>
              </a:rPr>
              <a:t>Break (15 minutes)</a:t>
            </a:r>
          </a:p>
          <a:p>
            <a:pPr marL="285750" indent="-285750">
              <a:lnSpc>
                <a:spcPct val="150000"/>
              </a:lnSpc>
              <a:buSzPct val="100000"/>
              <a:buBlip>
                <a:blip r:embed="rId2"/>
              </a:buBlip>
            </a:pPr>
            <a:r>
              <a:rPr lang="en-US" sz="1000" dirty="0" smtClean="0">
                <a:latin typeface="Arial"/>
                <a:cs typeface="Arial"/>
              </a:rPr>
              <a:t>Activity: Building for an Earthquake (</a:t>
            </a:r>
            <a:r>
              <a:rPr lang="en-US" sz="1000" dirty="0">
                <a:latin typeface="Arial"/>
                <a:cs typeface="Arial"/>
              </a:rPr>
              <a:t>4</a:t>
            </a:r>
            <a:r>
              <a:rPr lang="en-US" sz="1000" dirty="0" smtClean="0">
                <a:latin typeface="Arial"/>
                <a:cs typeface="Arial"/>
              </a:rPr>
              <a:t>5 </a:t>
            </a:r>
            <a:r>
              <a:rPr lang="en-US" sz="1000" dirty="0">
                <a:latin typeface="Arial"/>
                <a:cs typeface="Arial"/>
              </a:rPr>
              <a:t>minutes)</a:t>
            </a:r>
          </a:p>
          <a:p>
            <a:pPr marL="285750" indent="-285750">
              <a:lnSpc>
                <a:spcPct val="150000"/>
              </a:lnSpc>
              <a:buSzPct val="100000"/>
              <a:buBlip>
                <a:blip r:embed="rId2"/>
              </a:buBlip>
            </a:pPr>
            <a:r>
              <a:rPr lang="en-US" sz="1000" dirty="0">
                <a:latin typeface="Arial"/>
                <a:cs typeface="Arial"/>
              </a:rPr>
              <a:t>Activity:  </a:t>
            </a:r>
            <a:r>
              <a:rPr lang="en-US" sz="1000" dirty="0" smtClean="0">
                <a:latin typeface="Arial"/>
                <a:cs typeface="Arial"/>
              </a:rPr>
              <a:t>People Move (60 </a:t>
            </a:r>
            <a:r>
              <a:rPr lang="en-US" sz="1000" dirty="0">
                <a:latin typeface="Arial"/>
                <a:cs typeface="Arial"/>
              </a:rPr>
              <a:t>minutes)</a:t>
            </a:r>
          </a:p>
          <a:p>
            <a:pPr marL="285750" indent="-285750">
              <a:lnSpc>
                <a:spcPct val="150000"/>
              </a:lnSpc>
              <a:buSzPct val="100000"/>
              <a:buBlip>
                <a:blip r:embed="rId2"/>
              </a:buBlip>
            </a:pPr>
            <a:r>
              <a:rPr lang="en-US" sz="1000" dirty="0" smtClean="0">
                <a:latin typeface="Arial"/>
                <a:cs typeface="Arial"/>
              </a:rPr>
              <a:t>Lunch </a:t>
            </a:r>
            <a:r>
              <a:rPr lang="en-US" sz="1000" dirty="0">
                <a:latin typeface="Arial"/>
                <a:cs typeface="Arial"/>
              </a:rPr>
              <a:t>(30 minutes)</a:t>
            </a:r>
          </a:p>
          <a:p>
            <a:pPr marL="285750" indent="-285750">
              <a:lnSpc>
                <a:spcPct val="150000"/>
              </a:lnSpc>
              <a:buSzPct val="100000"/>
              <a:buBlip>
                <a:blip r:embed="rId2"/>
              </a:buBlip>
            </a:pPr>
            <a:r>
              <a:rPr lang="en-US" sz="1000" dirty="0">
                <a:latin typeface="Arial"/>
                <a:cs typeface="Arial"/>
              </a:rPr>
              <a:t>Recess: </a:t>
            </a:r>
            <a:r>
              <a:rPr lang="en-US" sz="1000" dirty="0" smtClean="0">
                <a:latin typeface="Arial"/>
                <a:cs typeface="Arial"/>
              </a:rPr>
              <a:t>Earthquake Block Building </a:t>
            </a:r>
            <a:r>
              <a:rPr lang="en-US" sz="1000" dirty="0">
                <a:latin typeface="Arial"/>
                <a:cs typeface="Arial"/>
              </a:rPr>
              <a:t>(30 minutes)</a:t>
            </a:r>
          </a:p>
          <a:p>
            <a:pPr marL="285750" indent="-285750">
              <a:lnSpc>
                <a:spcPct val="150000"/>
              </a:lnSpc>
              <a:buSzPct val="100000"/>
              <a:buBlip>
                <a:blip r:embed="rId2"/>
              </a:buBlip>
            </a:pPr>
            <a:r>
              <a:rPr lang="en-US" sz="1000" dirty="0" smtClean="0">
                <a:latin typeface="Arial"/>
                <a:cs typeface="Arial"/>
              </a:rPr>
              <a:t>STEM-</a:t>
            </a:r>
            <a:r>
              <a:rPr lang="en-US" sz="1000" dirty="0" err="1" smtClean="0">
                <a:latin typeface="Arial"/>
                <a:cs typeface="Arial"/>
              </a:rPr>
              <a:t>tastic</a:t>
            </a:r>
            <a:r>
              <a:rPr lang="en-US" sz="1000" dirty="0" smtClean="0">
                <a:latin typeface="Arial"/>
                <a:cs typeface="Arial"/>
              </a:rPr>
              <a:t> </a:t>
            </a:r>
            <a:r>
              <a:rPr lang="en-US" sz="1000" dirty="0">
                <a:latin typeface="Arial"/>
                <a:cs typeface="Arial"/>
              </a:rPr>
              <a:t>Careers </a:t>
            </a:r>
            <a:r>
              <a:rPr lang="en-US" sz="1000" dirty="0" smtClean="0">
                <a:latin typeface="Arial"/>
                <a:cs typeface="Arial"/>
              </a:rPr>
              <a:t>(20 </a:t>
            </a:r>
            <a:r>
              <a:rPr lang="en-US" sz="1000" dirty="0">
                <a:latin typeface="Arial"/>
                <a:cs typeface="Arial"/>
              </a:rPr>
              <a:t>minutes)</a:t>
            </a:r>
          </a:p>
          <a:p>
            <a:pPr marL="285750" indent="-285750">
              <a:lnSpc>
                <a:spcPct val="150000"/>
              </a:lnSpc>
              <a:buSzPct val="100000"/>
              <a:buBlip>
                <a:blip r:embed="rId2"/>
              </a:buBlip>
            </a:pPr>
            <a:r>
              <a:rPr lang="en-US" sz="1000" dirty="0" smtClean="0">
                <a:latin typeface="Arial"/>
                <a:cs typeface="Arial"/>
              </a:rPr>
              <a:t>Dream School Engineering Challenge: Phase Three (55 minutes)</a:t>
            </a:r>
            <a:endParaRPr lang="en-US" sz="1000" dirty="0">
              <a:latin typeface="Arial"/>
              <a:cs typeface="Arial"/>
            </a:endParaRPr>
          </a:p>
          <a:p>
            <a:pPr marL="285750" indent="-285750">
              <a:lnSpc>
                <a:spcPct val="150000"/>
              </a:lnSpc>
              <a:buSzPct val="100000"/>
              <a:buBlip>
                <a:blip r:embed="rId2"/>
              </a:buBlip>
            </a:pPr>
            <a:r>
              <a:rPr lang="en-US" sz="1000" dirty="0">
                <a:latin typeface="Arial"/>
                <a:cs typeface="Arial"/>
              </a:rPr>
              <a:t>Mind Snacks (20 minutes)</a:t>
            </a:r>
          </a:p>
          <a:p>
            <a:pPr marL="285750" indent="-285750">
              <a:lnSpc>
                <a:spcPct val="150000"/>
              </a:lnSpc>
              <a:buSzPct val="100000"/>
              <a:buBlip>
                <a:blip r:embed="rId2"/>
              </a:buBlip>
            </a:pPr>
            <a:r>
              <a:rPr lang="en-US" sz="1000" dirty="0" smtClean="0">
                <a:latin typeface="Arial"/>
                <a:cs typeface="Arial"/>
              </a:rPr>
              <a:t>Dream School Engineering Challenge: Phase Four </a:t>
            </a:r>
            <a:r>
              <a:rPr lang="en-US" sz="1000" dirty="0">
                <a:latin typeface="Arial"/>
                <a:cs typeface="Arial"/>
              </a:rPr>
              <a:t>(</a:t>
            </a:r>
            <a:r>
              <a:rPr lang="en-US" sz="1000" dirty="0" smtClean="0">
                <a:latin typeface="Arial"/>
                <a:cs typeface="Arial"/>
              </a:rPr>
              <a:t>30 </a:t>
            </a:r>
            <a:r>
              <a:rPr lang="en-US" sz="1000" dirty="0">
                <a:latin typeface="Arial"/>
                <a:cs typeface="Arial"/>
              </a:rPr>
              <a:t>minutes)</a:t>
            </a:r>
          </a:p>
          <a:p>
            <a:pPr marL="285750" indent="-285750">
              <a:lnSpc>
                <a:spcPct val="150000"/>
              </a:lnSpc>
              <a:buSzPct val="100000"/>
              <a:buBlip>
                <a:blip r:embed="rId2"/>
              </a:buBlip>
            </a:pPr>
            <a:r>
              <a:rPr lang="en-US" sz="1000" dirty="0">
                <a:latin typeface="Arial"/>
                <a:cs typeface="Arial"/>
              </a:rPr>
              <a:t>STEM Camp Notebook </a:t>
            </a:r>
            <a:r>
              <a:rPr lang="en-US" sz="1000" dirty="0" smtClean="0">
                <a:latin typeface="Arial"/>
                <a:cs typeface="Arial"/>
              </a:rPr>
              <a:t>Reflection </a:t>
            </a:r>
            <a:r>
              <a:rPr lang="en-US" sz="1000" dirty="0">
                <a:latin typeface="Arial"/>
                <a:cs typeface="Arial"/>
              </a:rPr>
              <a:t>(</a:t>
            </a:r>
            <a:r>
              <a:rPr lang="en-US" sz="1000" dirty="0" smtClean="0">
                <a:latin typeface="Arial"/>
                <a:cs typeface="Arial"/>
              </a:rPr>
              <a:t>15 </a:t>
            </a:r>
            <a:r>
              <a:rPr lang="en-US" sz="1000" dirty="0">
                <a:latin typeface="Arial"/>
                <a:cs typeface="Arial"/>
              </a:rPr>
              <a:t>minutes)</a:t>
            </a:r>
          </a:p>
          <a:p>
            <a:pPr marL="285750" indent="-285750">
              <a:lnSpc>
                <a:spcPct val="150000"/>
              </a:lnSpc>
              <a:buSzPct val="100000"/>
              <a:buBlip>
                <a:blip r:embed="rId2"/>
              </a:buBlip>
            </a:pPr>
            <a:r>
              <a:rPr lang="en-US" sz="1000" dirty="0">
                <a:latin typeface="Arial"/>
                <a:cs typeface="Arial"/>
              </a:rPr>
              <a:t>Wrap Up </a:t>
            </a:r>
            <a:r>
              <a:rPr lang="en-US" sz="1000" dirty="0" smtClean="0">
                <a:latin typeface="Arial"/>
                <a:cs typeface="Arial"/>
              </a:rPr>
              <a:t>(10 </a:t>
            </a:r>
            <a:r>
              <a:rPr lang="en-US" sz="1000" dirty="0">
                <a:latin typeface="Arial"/>
                <a:cs typeface="Arial"/>
              </a:rPr>
              <a:t>minutes)</a:t>
            </a:r>
          </a:p>
          <a:p>
            <a:pPr marL="285750" indent="-285750">
              <a:lnSpc>
                <a:spcPct val="150000"/>
              </a:lnSpc>
              <a:buSzPct val="100000"/>
              <a:buBlip>
                <a:blip r:embed="rId2"/>
              </a:buBlip>
            </a:pPr>
            <a:r>
              <a:rPr lang="en-US" sz="1000" dirty="0">
                <a:latin typeface="Arial"/>
                <a:cs typeface="Arial"/>
              </a:rPr>
              <a:t>Dive Into Digital Project (60 </a:t>
            </a:r>
            <a:r>
              <a:rPr lang="en-US" sz="1000" dirty="0" smtClean="0">
                <a:latin typeface="Arial"/>
                <a:cs typeface="Arial"/>
              </a:rPr>
              <a:t>minutes)</a:t>
            </a:r>
            <a:endParaRPr lang="en-US" sz="1200" dirty="0">
              <a:latin typeface="Arial"/>
              <a:cs typeface="Arial"/>
            </a:endParaRPr>
          </a:p>
          <a:p>
            <a:endParaRPr lang="en-US" sz="1200" dirty="0"/>
          </a:p>
        </p:txBody>
      </p:sp>
    </p:spTree>
    <p:extLst>
      <p:ext uri="{BB962C8B-B14F-4D97-AF65-F5344CB8AC3E}">
        <p14:creationId xmlns:p14="http://schemas.microsoft.com/office/powerpoint/2010/main" val="1723111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254001" y="1417638"/>
            <a:ext cx="8432799" cy="4551362"/>
          </a:xfrm>
        </p:spPr>
        <p:txBody>
          <a:bodyPr>
            <a:noAutofit/>
          </a:bodyPr>
          <a:lstStyle/>
          <a:p>
            <a:pPr marL="285750" indent="-285750">
              <a:lnSpc>
                <a:spcPct val="150000"/>
              </a:lnSpc>
              <a:buSzPct val="100000"/>
              <a:buBlip>
                <a:blip r:embed="rId2"/>
              </a:buBlip>
            </a:pPr>
            <a:r>
              <a:rPr lang="en-US" dirty="0" smtClean="0">
                <a:latin typeface="Arial"/>
                <a:cs typeface="Arial"/>
              </a:rPr>
              <a:t> </a:t>
            </a:r>
            <a:r>
              <a:rPr lang="en-US" sz="3000" dirty="0" smtClean="0">
                <a:latin typeface="Arial"/>
                <a:cs typeface="Arial"/>
              </a:rPr>
              <a:t>To </a:t>
            </a:r>
            <a:r>
              <a:rPr lang="en-US" sz="3000" dirty="0" smtClean="0">
                <a:solidFill>
                  <a:srgbClr val="000000"/>
                </a:solidFill>
                <a:latin typeface="Arial"/>
                <a:ea typeface="Arial"/>
                <a:cs typeface="Arial"/>
              </a:rPr>
              <a:t>understand why certain areas are more prone to earthquakes </a:t>
            </a:r>
          </a:p>
          <a:p>
            <a:pPr marL="285750" indent="-285750">
              <a:lnSpc>
                <a:spcPct val="150000"/>
              </a:lnSpc>
              <a:buSzPct val="100000"/>
              <a:buBlip>
                <a:blip r:embed="rId2"/>
              </a:buBlip>
            </a:pPr>
            <a:r>
              <a:rPr lang="en-US" sz="3000" dirty="0" smtClean="0"/>
              <a:t> To </a:t>
            </a:r>
            <a:r>
              <a:rPr lang="en-US" sz="3000" dirty="0"/>
              <a:t>understand how earthquakes damage urban </a:t>
            </a:r>
            <a:r>
              <a:rPr lang="en-US" sz="3000" dirty="0" smtClean="0"/>
              <a:t>areas</a:t>
            </a:r>
          </a:p>
          <a:p>
            <a:pPr marL="285750" indent="-285750">
              <a:lnSpc>
                <a:spcPct val="150000"/>
              </a:lnSpc>
              <a:buSzPct val="100000"/>
              <a:buBlip>
                <a:blip r:embed="rId2"/>
              </a:buBlip>
            </a:pPr>
            <a:r>
              <a:rPr lang="en-US" sz="3000" dirty="0" smtClean="0"/>
              <a:t> To </a:t>
            </a:r>
            <a:r>
              <a:rPr lang="en-US" sz="3000" dirty="0"/>
              <a:t>understand how buildings and other structures can be designed to withstand </a:t>
            </a:r>
            <a:r>
              <a:rPr lang="en-US" sz="3000" dirty="0" smtClean="0"/>
              <a:t>earthquakes</a:t>
            </a:r>
            <a:endParaRPr lang="en-US" sz="3000" dirty="0"/>
          </a:p>
        </p:txBody>
      </p:sp>
    </p:spTree>
    <p:extLst>
      <p:ext uri="{BB962C8B-B14F-4D97-AF65-F5344CB8AC3E}">
        <p14:creationId xmlns:p14="http://schemas.microsoft.com/office/powerpoint/2010/main" val="32796230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Vocabulary</a:t>
            </a:r>
            <a:endParaRPr lang="en-US" dirty="0"/>
          </a:p>
        </p:txBody>
      </p:sp>
      <p:sp>
        <p:nvSpPr>
          <p:cNvPr id="3" name="Content Placeholder 2"/>
          <p:cNvSpPr>
            <a:spLocks noGrp="1"/>
          </p:cNvSpPr>
          <p:nvPr>
            <p:ph idx="1"/>
          </p:nvPr>
        </p:nvSpPr>
        <p:spPr>
          <a:xfrm>
            <a:off x="2434166" y="1663699"/>
            <a:ext cx="4783667" cy="3712633"/>
          </a:xfrm>
        </p:spPr>
        <p:txBody>
          <a:bodyPr>
            <a:normAutofit/>
          </a:bodyPr>
          <a:lstStyle/>
          <a:p>
            <a:pPr marL="285750" indent="-285750">
              <a:lnSpc>
                <a:spcPct val="150000"/>
              </a:lnSpc>
              <a:buSzPct val="100000"/>
              <a:buBlip>
                <a:blip r:embed="rId2"/>
              </a:buBlip>
            </a:pPr>
            <a:r>
              <a:rPr lang="en-US" dirty="0" smtClean="0">
                <a:latin typeface="Arial"/>
                <a:cs typeface="Arial"/>
              </a:rPr>
              <a:t> Earthquakes</a:t>
            </a:r>
            <a:endParaRPr lang="en-US" dirty="0">
              <a:latin typeface="Arial"/>
              <a:cs typeface="Arial"/>
            </a:endParaRPr>
          </a:p>
          <a:p>
            <a:pPr marL="285750" indent="-285750">
              <a:lnSpc>
                <a:spcPct val="150000"/>
              </a:lnSpc>
              <a:buSzPct val="100000"/>
              <a:buBlip>
                <a:blip r:embed="rId2"/>
              </a:buBlip>
            </a:pPr>
            <a:r>
              <a:rPr lang="en-US" dirty="0">
                <a:latin typeface="Arial"/>
                <a:cs typeface="Arial"/>
              </a:rPr>
              <a:t> </a:t>
            </a:r>
            <a:r>
              <a:rPr lang="en-US" dirty="0" smtClean="0">
                <a:latin typeface="Arial"/>
                <a:cs typeface="Arial"/>
              </a:rPr>
              <a:t>Epicenter</a:t>
            </a:r>
          </a:p>
          <a:p>
            <a:pPr marL="285750" indent="-285750">
              <a:lnSpc>
                <a:spcPct val="150000"/>
              </a:lnSpc>
              <a:buSzPct val="100000"/>
              <a:buBlip>
                <a:blip r:embed="rId2"/>
              </a:buBlip>
            </a:pPr>
            <a:r>
              <a:rPr lang="en-US" dirty="0" smtClean="0">
                <a:latin typeface="Arial"/>
                <a:cs typeface="Arial"/>
              </a:rPr>
              <a:t> Tectonic </a:t>
            </a:r>
            <a:r>
              <a:rPr lang="en-US" dirty="0" smtClean="0">
                <a:latin typeface="Arial"/>
                <a:cs typeface="Arial"/>
              </a:rPr>
              <a:t>Plate</a:t>
            </a:r>
            <a:endParaRPr lang="en-US" dirty="0">
              <a:latin typeface="Arial"/>
              <a:cs typeface="Arial"/>
            </a:endParaRPr>
          </a:p>
        </p:txBody>
      </p:sp>
    </p:spTree>
    <p:extLst>
      <p:ext uri="{BB962C8B-B14F-4D97-AF65-F5344CB8AC3E}">
        <p14:creationId xmlns:p14="http://schemas.microsoft.com/office/powerpoint/2010/main" val="10593495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8000" dirty="0" smtClean="0"/>
              <a:t>Setting the Stage</a:t>
            </a:r>
            <a:endParaRPr lang="en-US" sz="8000"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78146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causes an Earthquake?</a:t>
            </a:r>
            <a:endParaRPr lang="en-US" dirty="0"/>
          </a:p>
        </p:txBody>
      </p:sp>
      <p:pic>
        <p:nvPicPr>
          <p:cNvPr id="4" name="Picture 3" descr="Screen Shot 2013-06-03 at 10.51.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571" y="1622024"/>
            <a:ext cx="5187864" cy="3783629"/>
          </a:xfrm>
          <a:prstGeom prst="rect">
            <a:avLst/>
          </a:prstGeom>
        </p:spPr>
      </p:pic>
      <p:sp>
        <p:nvSpPr>
          <p:cNvPr id="5" name="TextBox 4"/>
          <p:cNvSpPr txBox="1"/>
          <p:nvPr/>
        </p:nvSpPr>
        <p:spPr>
          <a:xfrm>
            <a:off x="1941571" y="5389538"/>
            <a:ext cx="4105339" cy="491581"/>
          </a:xfrm>
          <a:prstGeom prst="rect">
            <a:avLst/>
          </a:prstGeom>
          <a:noFill/>
        </p:spPr>
        <p:txBody>
          <a:bodyPr wrap="square" rtlCol="0">
            <a:spAutoFit/>
          </a:bodyPr>
          <a:lstStyle/>
          <a:p>
            <a:r>
              <a:rPr lang="en-US" dirty="0" smtClean="0"/>
              <a:t>Interactive Video: Earthquakes</a:t>
            </a:r>
            <a:endParaRPr lang="en-US" dirty="0"/>
          </a:p>
        </p:txBody>
      </p:sp>
    </p:spTree>
    <p:extLst>
      <p:ext uri="{BB962C8B-B14F-4D97-AF65-F5344CB8AC3E}">
        <p14:creationId xmlns:p14="http://schemas.microsoft.com/office/powerpoint/2010/main" val="3715195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USGS Real-Time Earthquake Map</a:t>
            </a:r>
            <a:endParaRPr lang="en-US" dirty="0"/>
          </a:p>
        </p:txBody>
      </p:sp>
      <p:pic>
        <p:nvPicPr>
          <p:cNvPr id="9" name="Picture 8" descr="Screen Shot 2013-06-03 at 10.58.48 PM.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763" y="1649715"/>
            <a:ext cx="6318604" cy="4022499"/>
          </a:xfrm>
          <a:prstGeom prst="rect">
            <a:avLst/>
          </a:prstGeom>
        </p:spPr>
      </p:pic>
    </p:spTree>
    <p:extLst>
      <p:ext uri="{BB962C8B-B14F-4D97-AF65-F5344CB8AC3E}">
        <p14:creationId xmlns:p14="http://schemas.microsoft.com/office/powerpoint/2010/main" val="1944201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engineers design buildings to withstand an earthquake?</a:t>
            </a:r>
            <a:endParaRPr lang="en-US" dirty="0"/>
          </a:p>
        </p:txBody>
      </p:sp>
      <p:pic>
        <p:nvPicPr>
          <p:cNvPr id="7" name="Picture 6" descr="Screen Shot 2013-06-03 at 11.05.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802009"/>
            <a:ext cx="3921961" cy="2149439"/>
          </a:xfrm>
          <a:prstGeom prst="rect">
            <a:avLst/>
          </a:prstGeom>
        </p:spPr>
      </p:pic>
      <p:sp>
        <p:nvSpPr>
          <p:cNvPr id="8" name="TextBox 7"/>
          <p:cNvSpPr txBox="1"/>
          <p:nvPr/>
        </p:nvSpPr>
        <p:spPr>
          <a:xfrm>
            <a:off x="346812" y="3941547"/>
            <a:ext cx="4105339" cy="646331"/>
          </a:xfrm>
          <a:prstGeom prst="rect">
            <a:avLst/>
          </a:prstGeom>
          <a:noFill/>
        </p:spPr>
        <p:txBody>
          <a:bodyPr wrap="square" rtlCol="0">
            <a:spAutoFit/>
          </a:bodyPr>
          <a:lstStyle/>
          <a:p>
            <a:r>
              <a:rPr lang="en-US" dirty="0" smtClean="0"/>
              <a:t>Video: </a:t>
            </a:r>
            <a:r>
              <a:rPr lang="en-US" dirty="0"/>
              <a:t>Engineer Jose </a:t>
            </a:r>
            <a:r>
              <a:rPr lang="en-US" dirty="0" err="1"/>
              <a:t>Rostrepo</a:t>
            </a:r>
            <a:r>
              <a:rPr lang="en-US" dirty="0"/>
              <a:t> on Building Earthquake Resistant Buildings </a:t>
            </a:r>
          </a:p>
        </p:txBody>
      </p:sp>
      <p:pic>
        <p:nvPicPr>
          <p:cNvPr id="9" name="Picture 8" descr="Screen Shot 2013-06-03 at 11.09.2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2255" y="3320212"/>
            <a:ext cx="4044545" cy="2161918"/>
          </a:xfrm>
          <a:prstGeom prst="rect">
            <a:avLst/>
          </a:prstGeom>
        </p:spPr>
      </p:pic>
      <p:sp>
        <p:nvSpPr>
          <p:cNvPr id="10" name="TextBox 9"/>
          <p:cNvSpPr txBox="1"/>
          <p:nvPr/>
        </p:nvSpPr>
        <p:spPr>
          <a:xfrm>
            <a:off x="4642255" y="5502494"/>
            <a:ext cx="4105339" cy="369332"/>
          </a:xfrm>
          <a:prstGeom prst="rect">
            <a:avLst/>
          </a:prstGeom>
          <a:noFill/>
        </p:spPr>
        <p:txBody>
          <a:bodyPr wrap="square" rtlCol="0">
            <a:spAutoFit/>
          </a:bodyPr>
          <a:lstStyle/>
          <a:p>
            <a:r>
              <a:rPr lang="en-US" dirty="0" smtClean="0"/>
              <a:t>Video: </a:t>
            </a:r>
            <a:r>
              <a:rPr lang="en-US" dirty="0"/>
              <a:t>F</a:t>
            </a:r>
            <a:r>
              <a:rPr lang="en-US" dirty="0" smtClean="0"/>
              <a:t>ull-Scale Tests</a:t>
            </a:r>
            <a:endParaRPr lang="en-US" dirty="0"/>
          </a:p>
        </p:txBody>
      </p:sp>
    </p:spTree>
    <p:extLst>
      <p:ext uri="{BB962C8B-B14F-4D97-AF65-F5344CB8AC3E}">
        <p14:creationId xmlns:p14="http://schemas.microsoft.com/office/powerpoint/2010/main" val="2625670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1816</TotalTime>
  <Words>1039</Words>
  <Application>Microsoft Macintosh PowerPoint</Application>
  <PresentationFormat>On-screen Show (4:3)</PresentationFormat>
  <Paragraphs>108</Paragraphs>
  <Slides>19</Slides>
  <Notes>12</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Custom Design</vt:lpstr>
      <vt:lpstr>Urban Infrastructure and Earthquakes</vt:lpstr>
      <vt:lpstr>Background Information (for facilitator)</vt:lpstr>
      <vt:lpstr>Agenda</vt:lpstr>
      <vt:lpstr>Learning Objectives</vt:lpstr>
      <vt:lpstr>Today’s Vocabulary</vt:lpstr>
      <vt:lpstr>Setting the Stage</vt:lpstr>
      <vt:lpstr>What causes an Earthquake?</vt:lpstr>
      <vt:lpstr>USGS Real-Time Earthquake Map</vt:lpstr>
      <vt:lpstr>How do engineers design buildings to withstand an earthquake?</vt:lpstr>
      <vt:lpstr>Activity:  Building for an Earthquake</vt:lpstr>
      <vt:lpstr>Activity:  People Move</vt:lpstr>
      <vt:lpstr>STEMtastic  Careers</vt:lpstr>
      <vt:lpstr>PowerPoint Presentation</vt:lpstr>
      <vt:lpstr>Dream School Engineering Challenge: Phase Three</vt:lpstr>
      <vt:lpstr>Mind  Snacks</vt:lpstr>
      <vt:lpstr>Dream School Engineering Challenge: Phase Four</vt:lpstr>
      <vt:lpstr>Notebook Reflection</vt:lpstr>
      <vt:lpstr>Wrap Up</vt:lpstr>
      <vt:lpstr>Think about this…</vt:lpstr>
    </vt:vector>
  </TitlesOfParts>
  <Manager/>
  <Company>Discovery Communications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Discovery Communications</dc:creator>
  <cp:keywords/>
  <dc:description/>
  <cp:lastModifiedBy>Discovery Communications</cp:lastModifiedBy>
  <cp:revision>78</cp:revision>
  <dcterms:created xsi:type="dcterms:W3CDTF">2013-04-24T18:35:30Z</dcterms:created>
  <dcterms:modified xsi:type="dcterms:W3CDTF">2013-06-04T13:22:50Z</dcterms:modified>
  <cp:category/>
</cp:coreProperties>
</file>